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9144000"/>
  <p:notesSz cx="6858000" cy="9144000"/>
  <p:embeddedFontLst>
    <p:embeddedFont>
      <p:font typeface="Century Schoolbook"/>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3" roundtripDataSignature="AMtx7mi+coPQxQ2N09ApLmTwCoatSAAd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7269A3-0B9F-424D-BAAC-E313EE2952EE}">
  <a:tblStyle styleId="{E17269A3-0B9F-424D-BAAC-E313EE2952E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Schoolbook-bold.fntdata"/><Relationship Id="rId20" Type="http://schemas.openxmlformats.org/officeDocument/2006/relationships/slide" Target="slides/slide14.xml"/><Relationship Id="rId42" Type="http://schemas.openxmlformats.org/officeDocument/2006/relationships/font" Target="fonts/CenturySchoolbook-boldItalic.fntdata"/><Relationship Id="rId41" Type="http://schemas.openxmlformats.org/officeDocument/2006/relationships/font" Target="fonts/CenturySchoolbook-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enturySchoolbook-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8" name="Google Shape;13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228" name="Google Shape;228;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236" name="Google Shape;23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245" name="Google Shape;24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257" name="Google Shape;25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267" name="Google Shape;267;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278" name="Google Shape;278;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288" name="Google Shape;288;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297" name="Google Shape;29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307" name="Google Shape;307;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316" name="Google Shape;316;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324" name="Google Shape;324;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333" name="Google Shape;333;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IN">
                <a:solidFill>
                  <a:srgbClr val="D1D5DB"/>
                </a:solidFill>
                <a:latin typeface="Arial"/>
                <a:ea typeface="Arial"/>
                <a:cs typeface="Arial"/>
                <a:sym typeface="Arial"/>
              </a:rPr>
              <a:t>Spatio-temporal data refers to data that varies both in space and time. It captures information about how certain attributes or phenomena change and evolve across different locations and over different time intervals. Spatio-temporal data is commonly encountered in various domains and can be represented in various forms, including images, videos, sensor readings, satellite imagery, and more.</a:t>
            </a:r>
            <a:endParaRPr/>
          </a:p>
        </p:txBody>
      </p:sp>
      <p:sp>
        <p:nvSpPr>
          <p:cNvPr id="341" name="Google Shape;341;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59" name="Google Shape;35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IN"/>
              <a:t>For example, the method might have difficulty distinguishing between a crowd of people joyfully celebrating a sports event and a crowd of people fleeing from a sudden danger, even if their physical movements appear similar.</a:t>
            </a:r>
            <a:endParaRPr/>
          </a:p>
        </p:txBody>
      </p:sp>
      <p:sp>
        <p:nvSpPr>
          <p:cNvPr id="365" name="Google Shape;36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1" name="Shape 21"/>
        <p:cNvGrpSpPr/>
        <p:nvPr/>
      </p:nvGrpSpPr>
      <p:grpSpPr>
        <a:xfrm>
          <a:off x="0" y="0"/>
          <a:ext cx="0" cy="0"/>
          <a:chOff x="0" y="0"/>
          <a:chExt cx="0" cy="0"/>
        </a:xfrm>
      </p:grpSpPr>
      <p:sp>
        <p:nvSpPr>
          <p:cNvPr id="22" name="Google Shape;22;p34"/>
          <p:cNvSpPr txBox="1"/>
          <p:nvPr>
            <p:ph type="ctrTitle"/>
          </p:nvPr>
        </p:nvSpPr>
        <p:spPr>
          <a:xfrm>
            <a:off x="2286000" y="3124200"/>
            <a:ext cx="6172200" cy="189436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3000"/>
              <a:buFont typeface="Century Schoolboo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subTitle"/>
          </p:nvPr>
        </p:nvSpPr>
        <p:spPr>
          <a:xfrm>
            <a:off x="2286000" y="5003322"/>
            <a:ext cx="6172200" cy="1371600"/>
          </a:xfrm>
          <a:prstGeom prst="rect">
            <a:avLst/>
          </a:prstGeom>
          <a:noFill/>
          <a:ln>
            <a:noFill/>
          </a:ln>
        </p:spPr>
        <p:txBody>
          <a:bodyPr anchorCtr="0" anchor="t" bIns="45700" lIns="91425" spcFirstLastPara="1" rIns="91425" wrap="square" tIns="45700">
            <a:normAutofit/>
          </a:bodyPr>
          <a:lstStyle>
            <a:lvl1pPr lvl="0" algn="l">
              <a:spcBef>
                <a:spcPts val="600"/>
              </a:spcBef>
              <a:spcAft>
                <a:spcPts val="0"/>
              </a:spcAft>
              <a:buSzPts val="1260"/>
              <a:buNone/>
              <a:defRPr b="1" sz="1800">
                <a:solidFill>
                  <a:schemeClr val="dk2"/>
                </a:solidFill>
              </a:defRPr>
            </a:lvl1pPr>
            <a:lvl2pPr lvl="1" algn="ctr">
              <a:spcBef>
                <a:spcPts val="360"/>
              </a:spcBef>
              <a:spcAft>
                <a:spcPts val="0"/>
              </a:spcAft>
              <a:buSzPts val="1440"/>
              <a:buNone/>
              <a:defRPr/>
            </a:lvl2pPr>
            <a:lvl3pPr lvl="2" algn="ctr">
              <a:spcBef>
                <a:spcPts val="360"/>
              </a:spcBef>
              <a:spcAft>
                <a:spcPts val="0"/>
              </a:spcAft>
              <a:buSzPts val="1080"/>
              <a:buNone/>
              <a:defRPr/>
            </a:lvl3pPr>
            <a:lvl4pPr lvl="3" algn="ctr">
              <a:spcBef>
                <a:spcPts val="360"/>
              </a:spcBef>
              <a:spcAft>
                <a:spcPts val="0"/>
              </a:spcAft>
              <a:buSzPts val="1080"/>
              <a:buNone/>
              <a:defRPr/>
            </a:lvl4pPr>
            <a:lvl5pPr lvl="4" algn="ctr">
              <a:spcBef>
                <a:spcPts val="360"/>
              </a:spcBef>
              <a:spcAft>
                <a:spcPts val="0"/>
              </a:spcAft>
              <a:buSzPts val="1224"/>
              <a:buNone/>
              <a:defRPr/>
            </a:lvl5pPr>
            <a:lvl6pPr lvl="5" algn="ctr">
              <a:spcBef>
                <a:spcPts val="360"/>
              </a:spcBef>
              <a:spcAft>
                <a:spcPts val="0"/>
              </a:spcAft>
              <a:buSzPts val="1800"/>
              <a:buNone/>
              <a:defRPr/>
            </a:lvl6pPr>
            <a:lvl7pPr lvl="6" algn="ctr">
              <a:spcBef>
                <a:spcPts val="360"/>
              </a:spcBef>
              <a:spcAft>
                <a:spcPts val="0"/>
              </a:spcAft>
              <a:buSzPts val="108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4" name="Google Shape;24;p34"/>
          <p:cNvSpPr txBox="1"/>
          <p:nvPr>
            <p:ph idx="10" type="dt"/>
          </p:nvPr>
        </p:nvSpPr>
        <p:spPr>
          <a:xfrm rot="5400000">
            <a:off x="7764621" y="1174097"/>
            <a:ext cx="2286000" cy="3810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4"/>
          <p:cNvSpPr txBox="1"/>
          <p:nvPr>
            <p:ph idx="11" type="ftr"/>
          </p:nvPr>
        </p:nvSpPr>
        <p:spPr>
          <a:xfrm rot="5400000">
            <a:off x="7077269" y="4181669"/>
            <a:ext cx="36576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4"/>
          <p:cNvSpPr/>
          <p:nvPr/>
        </p:nvSpPr>
        <p:spPr>
          <a:xfrm>
            <a:off x="381000" y="0"/>
            <a:ext cx="609600" cy="6858000"/>
          </a:xfrm>
          <a:prstGeom prst="rect">
            <a:avLst/>
          </a:prstGeom>
          <a:solidFill>
            <a:srgbClr val="FEC2AC">
              <a:alpha val="5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7" name="Google Shape;27;p34"/>
          <p:cNvSpPr/>
          <p:nvPr/>
        </p:nvSpPr>
        <p:spPr>
          <a:xfrm>
            <a:off x="276336" y="0"/>
            <a:ext cx="104664" cy="6858000"/>
          </a:xfrm>
          <a:prstGeom prst="rect">
            <a:avLst/>
          </a:prstGeom>
          <a:solidFill>
            <a:srgbClr val="FFD8CC">
              <a:alpha val="3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8" name="Google Shape;28;p34"/>
          <p:cNvSpPr/>
          <p:nvPr/>
        </p:nvSpPr>
        <p:spPr>
          <a:xfrm>
            <a:off x="990600" y="0"/>
            <a:ext cx="181872" cy="6858000"/>
          </a:xfrm>
          <a:prstGeom prst="rect">
            <a:avLst/>
          </a:prstGeom>
          <a:solidFill>
            <a:srgbClr val="FFD8CC">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9" name="Google Shape;29;p34"/>
          <p:cNvSpPr/>
          <p:nvPr/>
        </p:nvSpPr>
        <p:spPr>
          <a:xfrm>
            <a:off x="1141320" y="0"/>
            <a:ext cx="230280" cy="6858000"/>
          </a:xfrm>
          <a:prstGeom prst="rect">
            <a:avLst/>
          </a:prstGeom>
          <a:solidFill>
            <a:srgbClr val="FFEDE7">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cxnSp>
        <p:nvCxnSpPr>
          <p:cNvPr id="30" name="Google Shape;30;p34"/>
          <p:cNvCxnSpPr/>
          <p:nvPr/>
        </p:nvCxnSpPr>
        <p:spPr>
          <a:xfrm>
            <a:off x="106344" y="0"/>
            <a:ext cx="0" cy="6858000"/>
          </a:xfrm>
          <a:prstGeom prst="straightConnector1">
            <a:avLst/>
          </a:prstGeom>
          <a:noFill/>
          <a:ln cap="flat" cmpd="sng" w="57150">
            <a:solidFill>
              <a:srgbClr val="FEC2AC">
                <a:alpha val="72941"/>
              </a:srgbClr>
            </a:solidFill>
            <a:prstDash val="solid"/>
            <a:round/>
            <a:headEnd len="sm" w="sm" type="none"/>
            <a:tailEnd len="sm" w="sm" type="none"/>
          </a:ln>
        </p:spPr>
      </p:cxnSp>
      <p:cxnSp>
        <p:nvCxnSpPr>
          <p:cNvPr id="31" name="Google Shape;31;p34"/>
          <p:cNvCxnSpPr/>
          <p:nvPr/>
        </p:nvCxnSpPr>
        <p:spPr>
          <a:xfrm>
            <a:off x="914400" y="0"/>
            <a:ext cx="0" cy="6858000"/>
          </a:xfrm>
          <a:prstGeom prst="straightConnector1">
            <a:avLst/>
          </a:prstGeom>
          <a:noFill/>
          <a:ln cap="flat" cmpd="sng" w="57150">
            <a:solidFill>
              <a:srgbClr val="FFEDE7">
                <a:alpha val="82745"/>
              </a:srgbClr>
            </a:solidFill>
            <a:prstDash val="solid"/>
            <a:round/>
            <a:headEnd len="sm" w="sm" type="none"/>
            <a:tailEnd len="sm" w="sm" type="none"/>
          </a:ln>
        </p:spPr>
      </p:cxnSp>
      <p:cxnSp>
        <p:nvCxnSpPr>
          <p:cNvPr id="32" name="Google Shape;32;p34"/>
          <p:cNvCxnSpPr/>
          <p:nvPr/>
        </p:nvCxnSpPr>
        <p:spPr>
          <a:xfrm>
            <a:off x="854112" y="0"/>
            <a:ext cx="0" cy="6858000"/>
          </a:xfrm>
          <a:prstGeom prst="straightConnector1">
            <a:avLst/>
          </a:prstGeom>
          <a:noFill/>
          <a:ln cap="flat" cmpd="sng" w="57150">
            <a:solidFill>
              <a:srgbClr val="FEC2AC"/>
            </a:solidFill>
            <a:prstDash val="solid"/>
            <a:round/>
            <a:headEnd len="sm" w="sm" type="none"/>
            <a:tailEnd len="sm" w="sm" type="none"/>
          </a:ln>
        </p:spPr>
      </p:cxnSp>
      <p:cxnSp>
        <p:nvCxnSpPr>
          <p:cNvPr id="33" name="Google Shape;33;p34"/>
          <p:cNvCxnSpPr/>
          <p:nvPr/>
        </p:nvCxnSpPr>
        <p:spPr>
          <a:xfrm>
            <a:off x="1726640" y="0"/>
            <a:ext cx="0" cy="6858000"/>
          </a:xfrm>
          <a:prstGeom prst="straightConnector1">
            <a:avLst/>
          </a:prstGeom>
          <a:noFill/>
          <a:ln cap="flat" cmpd="sng" w="28575">
            <a:solidFill>
              <a:srgbClr val="FEC2AC">
                <a:alpha val="81960"/>
              </a:srgbClr>
            </a:solidFill>
            <a:prstDash val="solid"/>
            <a:round/>
            <a:headEnd len="sm" w="sm" type="none"/>
            <a:tailEnd len="sm" w="sm" type="none"/>
          </a:ln>
        </p:spPr>
      </p:cxnSp>
      <p:cxnSp>
        <p:nvCxnSpPr>
          <p:cNvPr id="34" name="Google Shape;34;p34"/>
          <p:cNvCxnSpPr/>
          <p:nvPr/>
        </p:nvCxnSpPr>
        <p:spPr>
          <a:xfrm>
            <a:off x="1066800" y="0"/>
            <a:ext cx="0" cy="6858000"/>
          </a:xfrm>
          <a:prstGeom prst="straightConnector1">
            <a:avLst/>
          </a:prstGeom>
          <a:noFill/>
          <a:ln cap="flat" cmpd="sng" w="9525">
            <a:solidFill>
              <a:srgbClr val="FEC2AC"/>
            </a:solidFill>
            <a:prstDash val="solid"/>
            <a:round/>
            <a:headEnd len="sm" w="sm" type="none"/>
            <a:tailEnd len="sm" w="sm" type="none"/>
          </a:ln>
        </p:spPr>
      </p:cxnSp>
      <p:cxnSp>
        <p:nvCxnSpPr>
          <p:cNvPr id="35" name="Google Shape;35;p34"/>
          <p:cNvCxnSpPr/>
          <p:nvPr/>
        </p:nvCxnSpPr>
        <p:spPr>
          <a:xfrm>
            <a:off x="9113856" y="0"/>
            <a:ext cx="0" cy="6858000"/>
          </a:xfrm>
          <a:prstGeom prst="straightConnector1">
            <a:avLst/>
          </a:prstGeom>
          <a:noFill/>
          <a:ln cap="flat" cmpd="thickThin" w="57150">
            <a:solidFill>
              <a:srgbClr val="FEC2AC"/>
            </a:solidFill>
            <a:prstDash val="solid"/>
            <a:round/>
            <a:headEnd len="sm" w="sm" type="none"/>
            <a:tailEnd len="sm" w="sm" type="none"/>
          </a:ln>
        </p:spPr>
      </p:cxnSp>
      <p:sp>
        <p:nvSpPr>
          <p:cNvPr id="36" name="Google Shape;36;p34"/>
          <p:cNvSpPr/>
          <p:nvPr/>
        </p:nvSpPr>
        <p:spPr>
          <a:xfrm>
            <a:off x="1219200" y="0"/>
            <a:ext cx="76200" cy="6858000"/>
          </a:xfrm>
          <a:prstGeom prst="rect">
            <a:avLst/>
          </a:prstGeom>
          <a:solidFill>
            <a:srgbClr val="FEC2AC">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7" name="Google Shape;37;p34"/>
          <p:cNvSpPr/>
          <p:nvPr/>
        </p:nvSpPr>
        <p:spPr>
          <a:xfrm>
            <a:off x="609600" y="3429000"/>
            <a:ext cx="1295400" cy="129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8" name="Google Shape;38;p34"/>
          <p:cNvSpPr/>
          <p:nvPr/>
        </p:nvSpPr>
        <p:spPr>
          <a:xfrm>
            <a:off x="1309632" y="4866752"/>
            <a:ext cx="641424" cy="6414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9" name="Google Shape;39;p34"/>
          <p:cNvSpPr/>
          <p:nvPr/>
        </p:nvSpPr>
        <p:spPr>
          <a:xfrm>
            <a:off x="1091080" y="5500632"/>
            <a:ext cx="137160" cy="1371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40" name="Google Shape;40;p34"/>
          <p:cNvSpPr/>
          <p:nvPr/>
        </p:nvSpPr>
        <p:spPr>
          <a:xfrm>
            <a:off x="1664208" y="5788152"/>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41" name="Google Shape;41;p34"/>
          <p:cNvSpPr/>
          <p:nvPr/>
        </p:nvSpPr>
        <p:spPr>
          <a:xfrm>
            <a:off x="1905000" y="4495800"/>
            <a:ext cx="365760" cy="3657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42" name="Google Shape;42;p34"/>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4" name="Shape 124"/>
        <p:cNvGrpSpPr/>
        <p:nvPr/>
      </p:nvGrpSpPr>
      <p:grpSpPr>
        <a:xfrm>
          <a:off x="0" y="0"/>
          <a:ext cx="0" cy="0"/>
          <a:chOff x="0" y="0"/>
          <a:chExt cx="0" cy="0"/>
        </a:xfrm>
      </p:grpSpPr>
      <p:sp>
        <p:nvSpPr>
          <p:cNvPr id="125" name="Google Shape;125;p43"/>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43"/>
          <p:cNvSpPr txBox="1"/>
          <p:nvPr>
            <p:ph idx="1" type="body"/>
          </p:nvPr>
        </p:nvSpPr>
        <p:spPr>
          <a:xfrm rot="5400000">
            <a:off x="1754124" y="303276"/>
            <a:ext cx="4873752" cy="74676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7" name="Google Shape;127;p43"/>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3"/>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43"/>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 name="Shape 130"/>
        <p:cNvGrpSpPr/>
        <p:nvPr/>
      </p:nvGrpSpPr>
      <p:grpSpPr>
        <a:xfrm>
          <a:off x="0" y="0"/>
          <a:ext cx="0" cy="0"/>
          <a:chOff x="0" y="0"/>
          <a:chExt cx="0" cy="0"/>
        </a:xfrm>
      </p:grpSpPr>
      <p:sp>
        <p:nvSpPr>
          <p:cNvPr id="131" name="Google Shape;131;p44"/>
          <p:cNvSpPr txBox="1"/>
          <p:nvPr>
            <p:ph type="title"/>
          </p:nvPr>
        </p:nvSpPr>
        <p:spPr>
          <a:xfrm rot="5400000">
            <a:off x="4541838" y="2362204"/>
            <a:ext cx="5851525" cy="1676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44"/>
          <p:cNvSpPr txBox="1"/>
          <p:nvPr>
            <p:ph idx="1" type="body"/>
          </p:nvPr>
        </p:nvSpPr>
        <p:spPr>
          <a:xfrm rot="5400000">
            <a:off x="541338" y="190502"/>
            <a:ext cx="5851525" cy="60198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3" name="Google Shape;133;p44"/>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4"/>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44"/>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5"/>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5"/>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 name="Google Shape;46;p35"/>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5"/>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48" name="Google Shape;48;p35"/>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49" name="Shape 49"/>
        <p:cNvGrpSpPr/>
        <p:nvPr/>
      </p:nvGrpSpPr>
      <p:grpSpPr>
        <a:xfrm>
          <a:off x="0" y="0"/>
          <a:ext cx="0" cy="0"/>
          <a:chOff x="0" y="0"/>
          <a:chExt cx="0" cy="0"/>
        </a:xfrm>
      </p:grpSpPr>
      <p:sp>
        <p:nvSpPr>
          <p:cNvPr id="50" name="Google Shape;50;p36"/>
          <p:cNvSpPr txBox="1"/>
          <p:nvPr>
            <p:ph type="title"/>
          </p:nvPr>
        </p:nvSpPr>
        <p:spPr>
          <a:xfrm>
            <a:off x="2286000" y="2895600"/>
            <a:ext cx="6172200" cy="205359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000"/>
              <a:buFont typeface="Century Schoolbook"/>
              <a:buNone/>
              <a:defRPr b="1" sz="3000" cap="small"/>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6"/>
          <p:cNvSpPr txBox="1"/>
          <p:nvPr>
            <p:ph idx="1" type="body"/>
          </p:nvPr>
        </p:nvSpPr>
        <p:spPr>
          <a:xfrm>
            <a:off x="2286000" y="5010150"/>
            <a:ext cx="6172200"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600"/>
              </a:spcBef>
              <a:spcAft>
                <a:spcPts val="0"/>
              </a:spcAft>
              <a:buSzPts val="1260"/>
              <a:buNone/>
              <a:defRPr b="1" sz="1800">
                <a:solidFill>
                  <a:schemeClr val="lt2"/>
                </a:solidFill>
              </a:defRPr>
            </a:lvl1pPr>
            <a:lvl2pPr indent="-228600" lvl="1" marL="914400" algn="l">
              <a:spcBef>
                <a:spcPts val="360"/>
              </a:spcBef>
              <a:spcAft>
                <a:spcPts val="0"/>
              </a:spcAft>
              <a:buSzPts val="1440"/>
              <a:buNone/>
              <a:defRPr sz="1800">
                <a:solidFill>
                  <a:schemeClr val="lt1"/>
                </a:solidFill>
              </a:defRPr>
            </a:lvl2pPr>
            <a:lvl3pPr indent="-228600" lvl="2" marL="1371600" algn="l">
              <a:spcBef>
                <a:spcPts val="320"/>
              </a:spcBef>
              <a:spcAft>
                <a:spcPts val="0"/>
              </a:spcAft>
              <a:buSzPts val="960"/>
              <a:buNone/>
              <a:defRPr sz="1600">
                <a:solidFill>
                  <a:schemeClr val="lt1"/>
                </a:solidFill>
              </a:defRPr>
            </a:lvl3pPr>
            <a:lvl4pPr indent="-228600" lvl="3" marL="1828800" algn="l">
              <a:spcBef>
                <a:spcPts val="280"/>
              </a:spcBef>
              <a:spcAft>
                <a:spcPts val="0"/>
              </a:spcAft>
              <a:buSzPts val="840"/>
              <a:buNone/>
              <a:defRPr sz="1400">
                <a:solidFill>
                  <a:schemeClr val="lt1"/>
                </a:solidFill>
              </a:defRPr>
            </a:lvl4pPr>
            <a:lvl5pPr indent="-228600" lvl="4" marL="2286000" algn="l">
              <a:spcBef>
                <a:spcPts val="280"/>
              </a:spcBef>
              <a:spcAft>
                <a:spcPts val="0"/>
              </a:spcAft>
              <a:buSzPts val="952"/>
              <a:buNone/>
              <a:defRPr sz="1400">
                <a:solidFill>
                  <a:schemeClr val="lt1"/>
                </a:solidFill>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 name="Google Shape;52;p36"/>
          <p:cNvSpPr txBox="1"/>
          <p:nvPr>
            <p:ph idx="10" type="dt"/>
          </p:nvPr>
        </p:nvSpPr>
        <p:spPr>
          <a:xfrm rot="5400000">
            <a:off x="7763256" y="1170432"/>
            <a:ext cx="2286000" cy="3810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txBox="1"/>
          <p:nvPr>
            <p:ph idx="11" type="ftr"/>
          </p:nvPr>
        </p:nvSpPr>
        <p:spPr>
          <a:xfrm rot="5400000">
            <a:off x="7077456" y="4178808"/>
            <a:ext cx="36576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6"/>
          <p:cNvSpPr/>
          <p:nvPr/>
        </p:nvSpPr>
        <p:spPr>
          <a:xfrm>
            <a:off x="381000" y="0"/>
            <a:ext cx="609600" cy="6858000"/>
          </a:xfrm>
          <a:prstGeom prst="rect">
            <a:avLst/>
          </a:prstGeom>
          <a:solidFill>
            <a:srgbClr val="FEC2AC">
              <a:alpha val="5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55" name="Google Shape;55;p36"/>
          <p:cNvSpPr/>
          <p:nvPr/>
        </p:nvSpPr>
        <p:spPr>
          <a:xfrm>
            <a:off x="276336" y="0"/>
            <a:ext cx="104664" cy="6858000"/>
          </a:xfrm>
          <a:prstGeom prst="rect">
            <a:avLst/>
          </a:prstGeom>
          <a:solidFill>
            <a:srgbClr val="FFD8CC">
              <a:alpha val="3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56" name="Google Shape;56;p36"/>
          <p:cNvSpPr/>
          <p:nvPr/>
        </p:nvSpPr>
        <p:spPr>
          <a:xfrm>
            <a:off x="990600" y="0"/>
            <a:ext cx="181872" cy="6858000"/>
          </a:xfrm>
          <a:prstGeom prst="rect">
            <a:avLst/>
          </a:prstGeom>
          <a:solidFill>
            <a:srgbClr val="FFD8CC">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57" name="Google Shape;57;p36"/>
          <p:cNvSpPr/>
          <p:nvPr/>
        </p:nvSpPr>
        <p:spPr>
          <a:xfrm>
            <a:off x="1141320" y="0"/>
            <a:ext cx="230280" cy="6858000"/>
          </a:xfrm>
          <a:prstGeom prst="rect">
            <a:avLst/>
          </a:prstGeom>
          <a:solidFill>
            <a:srgbClr val="FFEDE7">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58" name="Google Shape;58;p36"/>
          <p:cNvCxnSpPr/>
          <p:nvPr/>
        </p:nvCxnSpPr>
        <p:spPr>
          <a:xfrm>
            <a:off x="106344" y="0"/>
            <a:ext cx="0" cy="6858000"/>
          </a:xfrm>
          <a:prstGeom prst="straightConnector1">
            <a:avLst/>
          </a:prstGeom>
          <a:noFill/>
          <a:ln cap="flat" cmpd="sng" w="57150">
            <a:solidFill>
              <a:srgbClr val="FEC2AC">
                <a:alpha val="72941"/>
              </a:srgbClr>
            </a:solidFill>
            <a:prstDash val="solid"/>
            <a:round/>
            <a:headEnd len="sm" w="sm" type="none"/>
            <a:tailEnd len="sm" w="sm" type="none"/>
          </a:ln>
        </p:spPr>
      </p:cxnSp>
      <p:cxnSp>
        <p:nvCxnSpPr>
          <p:cNvPr id="59" name="Google Shape;59;p36"/>
          <p:cNvCxnSpPr/>
          <p:nvPr/>
        </p:nvCxnSpPr>
        <p:spPr>
          <a:xfrm>
            <a:off x="914400" y="0"/>
            <a:ext cx="0" cy="6858000"/>
          </a:xfrm>
          <a:prstGeom prst="straightConnector1">
            <a:avLst/>
          </a:prstGeom>
          <a:noFill/>
          <a:ln cap="flat" cmpd="sng" w="57150">
            <a:solidFill>
              <a:srgbClr val="FFEDE7">
                <a:alpha val="82745"/>
              </a:srgbClr>
            </a:solidFill>
            <a:prstDash val="solid"/>
            <a:round/>
            <a:headEnd len="sm" w="sm" type="none"/>
            <a:tailEnd len="sm" w="sm" type="none"/>
          </a:ln>
        </p:spPr>
      </p:cxnSp>
      <p:cxnSp>
        <p:nvCxnSpPr>
          <p:cNvPr id="60" name="Google Shape;60;p36"/>
          <p:cNvCxnSpPr/>
          <p:nvPr/>
        </p:nvCxnSpPr>
        <p:spPr>
          <a:xfrm>
            <a:off x="854112" y="0"/>
            <a:ext cx="0" cy="6858000"/>
          </a:xfrm>
          <a:prstGeom prst="straightConnector1">
            <a:avLst/>
          </a:prstGeom>
          <a:noFill/>
          <a:ln cap="flat" cmpd="sng" w="57150">
            <a:solidFill>
              <a:srgbClr val="FEC2AC"/>
            </a:solidFill>
            <a:prstDash val="solid"/>
            <a:round/>
            <a:headEnd len="sm" w="sm" type="none"/>
            <a:tailEnd len="sm" w="sm" type="none"/>
          </a:ln>
        </p:spPr>
      </p:cxnSp>
      <p:cxnSp>
        <p:nvCxnSpPr>
          <p:cNvPr id="61" name="Google Shape;61;p36"/>
          <p:cNvCxnSpPr/>
          <p:nvPr/>
        </p:nvCxnSpPr>
        <p:spPr>
          <a:xfrm>
            <a:off x="1726640" y="0"/>
            <a:ext cx="0" cy="6858000"/>
          </a:xfrm>
          <a:prstGeom prst="straightConnector1">
            <a:avLst/>
          </a:prstGeom>
          <a:noFill/>
          <a:ln cap="flat" cmpd="sng" w="28575">
            <a:solidFill>
              <a:srgbClr val="FEC2AC">
                <a:alpha val="81960"/>
              </a:srgbClr>
            </a:solidFill>
            <a:prstDash val="solid"/>
            <a:round/>
            <a:headEnd len="sm" w="sm" type="none"/>
            <a:tailEnd len="sm" w="sm" type="none"/>
          </a:ln>
        </p:spPr>
      </p:cxnSp>
      <p:cxnSp>
        <p:nvCxnSpPr>
          <p:cNvPr id="62" name="Google Shape;62;p36"/>
          <p:cNvCxnSpPr/>
          <p:nvPr/>
        </p:nvCxnSpPr>
        <p:spPr>
          <a:xfrm>
            <a:off x="1066800" y="0"/>
            <a:ext cx="0" cy="6858000"/>
          </a:xfrm>
          <a:prstGeom prst="straightConnector1">
            <a:avLst/>
          </a:prstGeom>
          <a:noFill/>
          <a:ln cap="flat" cmpd="sng" w="9525">
            <a:solidFill>
              <a:srgbClr val="FEC2AC"/>
            </a:solidFill>
            <a:prstDash val="solid"/>
            <a:round/>
            <a:headEnd len="sm" w="sm" type="none"/>
            <a:tailEnd len="sm" w="sm" type="none"/>
          </a:ln>
        </p:spPr>
      </p:cxnSp>
      <p:sp>
        <p:nvSpPr>
          <p:cNvPr id="63" name="Google Shape;63;p36"/>
          <p:cNvSpPr/>
          <p:nvPr/>
        </p:nvSpPr>
        <p:spPr>
          <a:xfrm>
            <a:off x="1219200" y="0"/>
            <a:ext cx="76200" cy="6858000"/>
          </a:xfrm>
          <a:prstGeom prst="rect">
            <a:avLst/>
          </a:prstGeom>
          <a:solidFill>
            <a:srgbClr val="FEC2AC">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4" name="Google Shape;64;p36"/>
          <p:cNvSpPr/>
          <p:nvPr/>
        </p:nvSpPr>
        <p:spPr>
          <a:xfrm>
            <a:off x="609600" y="3429000"/>
            <a:ext cx="1295400" cy="129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5" name="Google Shape;65;p36"/>
          <p:cNvSpPr/>
          <p:nvPr/>
        </p:nvSpPr>
        <p:spPr>
          <a:xfrm>
            <a:off x="1324704" y="4866752"/>
            <a:ext cx="641424" cy="6414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6" name="Google Shape;66;p36"/>
          <p:cNvSpPr/>
          <p:nvPr/>
        </p:nvSpPr>
        <p:spPr>
          <a:xfrm>
            <a:off x="1091080" y="5500632"/>
            <a:ext cx="137160" cy="1371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7" name="Google Shape;67;p36"/>
          <p:cNvSpPr/>
          <p:nvPr/>
        </p:nvSpPr>
        <p:spPr>
          <a:xfrm>
            <a:off x="1664208" y="5791200"/>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8" name="Google Shape;68;p36"/>
          <p:cNvSpPr/>
          <p:nvPr/>
        </p:nvSpPr>
        <p:spPr>
          <a:xfrm>
            <a:off x="1879040" y="4479888"/>
            <a:ext cx="365760" cy="3657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69" name="Google Shape;69;p36"/>
          <p:cNvCxnSpPr/>
          <p:nvPr/>
        </p:nvCxnSpPr>
        <p:spPr>
          <a:xfrm>
            <a:off x="9097944" y="0"/>
            <a:ext cx="0" cy="6858000"/>
          </a:xfrm>
          <a:prstGeom prst="straightConnector1">
            <a:avLst/>
          </a:prstGeom>
          <a:noFill/>
          <a:ln cap="flat" cmpd="thickThin" w="57150">
            <a:solidFill>
              <a:srgbClr val="FEC2AC"/>
            </a:solidFill>
            <a:prstDash val="solid"/>
            <a:round/>
            <a:headEnd len="sm" w="sm" type="none"/>
            <a:tailEnd len="sm" w="sm" type="none"/>
          </a:ln>
        </p:spPr>
      </p:cxnSp>
      <p:sp>
        <p:nvSpPr>
          <p:cNvPr id="70" name="Google Shape;70;p36"/>
          <p:cNvSpPr txBox="1"/>
          <p:nvPr>
            <p:ph idx="12" type="sldNum"/>
          </p:nvPr>
        </p:nvSpPr>
        <p:spPr>
          <a:xfrm>
            <a:off x="1340616" y="4928702"/>
            <a:ext cx="609600" cy="51752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37"/>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7"/>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7"/>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7"/>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76" name="Google Shape;76;p37"/>
          <p:cNvSpPr txBox="1"/>
          <p:nvPr>
            <p:ph idx="1" type="body"/>
          </p:nvPr>
        </p:nvSpPr>
        <p:spPr>
          <a:xfrm>
            <a:off x="457200" y="1600200"/>
            <a:ext cx="3657600" cy="45720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37"/>
          <p:cNvSpPr txBox="1"/>
          <p:nvPr>
            <p:ph idx="2" type="body"/>
          </p:nvPr>
        </p:nvSpPr>
        <p:spPr>
          <a:xfrm>
            <a:off x="4270248" y="1600200"/>
            <a:ext cx="3657600" cy="45720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38"/>
          <p:cNvSpPr txBox="1"/>
          <p:nvPr>
            <p:ph type="title"/>
          </p:nvPr>
        </p:nvSpPr>
        <p:spPr>
          <a:xfrm>
            <a:off x="457200" y="273050"/>
            <a:ext cx="75438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30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8"/>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8"/>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83" name="Google Shape;83;p38"/>
          <p:cNvSpPr txBox="1"/>
          <p:nvPr>
            <p:ph idx="1" type="body"/>
          </p:nvPr>
        </p:nvSpPr>
        <p:spPr>
          <a:xfrm>
            <a:off x="457200" y="2362200"/>
            <a:ext cx="3657600" cy="38862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38"/>
          <p:cNvSpPr txBox="1"/>
          <p:nvPr>
            <p:ph idx="2" type="body"/>
          </p:nvPr>
        </p:nvSpPr>
        <p:spPr>
          <a:xfrm>
            <a:off x="4371975" y="2362200"/>
            <a:ext cx="3657600" cy="38862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5" name="Google Shape;85;p38"/>
          <p:cNvSpPr/>
          <p:nvPr>
            <p:ph idx="3" type="body"/>
          </p:nvPr>
        </p:nvSpPr>
        <p:spPr>
          <a:xfrm>
            <a:off x="457200" y="1569720"/>
            <a:ext cx="3657600" cy="658368"/>
          </a:xfrm>
          <a:prstGeom prst="roundRect">
            <a:avLst>
              <a:gd fmla="val 16667" name="adj"/>
            </a:avLst>
          </a:prstGeom>
          <a:solidFill>
            <a:schemeClr val="accent1"/>
          </a:solidFill>
          <a:ln>
            <a:noFill/>
          </a:ln>
        </p:spPr>
        <p:txBody>
          <a:bodyPr anchorCtr="0" anchor="ctr" bIns="45700" lIns="91425" spcFirstLastPara="1" rIns="91425" wrap="square" tIns="45700">
            <a:normAutofit/>
          </a:bodyPr>
          <a:lstStyle>
            <a:lvl1pPr indent="-228600" lvl="0" marL="457200" algn="l">
              <a:spcBef>
                <a:spcPts val="600"/>
              </a:spcBef>
              <a:spcAft>
                <a:spcPts val="0"/>
              </a:spcAft>
              <a:buSzPts val="1400"/>
              <a:buFont typeface="Century Schoolbook"/>
              <a:buNone/>
              <a:defRPr b="1" sz="2000">
                <a:solidFill>
                  <a:srgbClr val="FFFFFF"/>
                </a:solidFill>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6" name="Google Shape;86;p38"/>
          <p:cNvSpPr/>
          <p:nvPr>
            <p:ph idx="4" type="body"/>
          </p:nvPr>
        </p:nvSpPr>
        <p:spPr>
          <a:xfrm>
            <a:off x="4343400" y="1569720"/>
            <a:ext cx="3657600" cy="658368"/>
          </a:xfrm>
          <a:prstGeom prst="roundRect">
            <a:avLst>
              <a:gd fmla="val 16667" name="adj"/>
            </a:avLst>
          </a:prstGeom>
          <a:solidFill>
            <a:schemeClr val="accent1"/>
          </a:solidFill>
          <a:ln>
            <a:noFill/>
          </a:ln>
        </p:spPr>
        <p:txBody>
          <a:bodyPr anchorCtr="0" anchor="ctr" bIns="45700" lIns="91425" spcFirstLastPara="1" rIns="91425" wrap="square" tIns="45700">
            <a:normAutofit/>
          </a:bodyPr>
          <a:lstStyle>
            <a:lvl1pPr indent="-228600" lvl="0" marL="457200" algn="l">
              <a:spcBef>
                <a:spcPts val="600"/>
              </a:spcBef>
              <a:spcAft>
                <a:spcPts val="0"/>
              </a:spcAft>
              <a:buSzPts val="1400"/>
              <a:buFont typeface="Century Schoolbook"/>
              <a:buNone/>
              <a:defRPr b="1" sz="2000">
                <a:solidFill>
                  <a:srgbClr val="FFFFFF"/>
                </a:solidFill>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39"/>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39"/>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9"/>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91" name="Google Shape;91;p39"/>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40"/>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0"/>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0"/>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solidFill>
          <a:schemeClr val="lt1"/>
        </a:solidFill>
      </p:bgPr>
    </p:bg>
    <p:spTree>
      <p:nvGrpSpPr>
        <p:cNvPr id="96" name="Shape 96"/>
        <p:cNvGrpSpPr/>
        <p:nvPr/>
      </p:nvGrpSpPr>
      <p:grpSpPr>
        <a:xfrm>
          <a:off x="0" y="0"/>
          <a:ext cx="0" cy="0"/>
          <a:chOff x="0" y="0"/>
          <a:chExt cx="0" cy="0"/>
        </a:xfrm>
      </p:grpSpPr>
      <p:cxnSp>
        <p:nvCxnSpPr>
          <p:cNvPr id="97" name="Google Shape;97;p41"/>
          <p:cNvCxnSpPr/>
          <p:nvPr/>
        </p:nvCxnSpPr>
        <p:spPr>
          <a:xfrm>
            <a:off x="8763000" y="0"/>
            <a:ext cx="0" cy="6858000"/>
          </a:xfrm>
          <a:prstGeom prst="straightConnector1">
            <a:avLst/>
          </a:prstGeom>
          <a:noFill/>
          <a:ln cap="flat" cmpd="sng" w="38100">
            <a:solidFill>
              <a:srgbClr val="FEC2AC">
                <a:alpha val="92941"/>
              </a:srgbClr>
            </a:solidFill>
            <a:prstDash val="solid"/>
            <a:round/>
            <a:headEnd len="sm" w="sm" type="none"/>
            <a:tailEnd len="sm" w="sm" type="none"/>
          </a:ln>
        </p:spPr>
      </p:cxnSp>
      <p:sp>
        <p:nvSpPr>
          <p:cNvPr id="98" name="Google Shape;98;p41"/>
          <p:cNvSpPr txBox="1"/>
          <p:nvPr>
            <p:ph type="title"/>
          </p:nvPr>
        </p:nvSpPr>
        <p:spPr>
          <a:xfrm rot="5400000">
            <a:off x="3371850" y="3200400"/>
            <a:ext cx="6309360" cy="457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000"/>
              <a:buFont typeface="Century Schoolbook"/>
              <a:buNone/>
              <a:defRPr b="1" sz="2000" cap="small"/>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41"/>
          <p:cNvSpPr txBox="1"/>
          <p:nvPr>
            <p:ph idx="1" type="body"/>
          </p:nvPr>
        </p:nvSpPr>
        <p:spPr>
          <a:xfrm>
            <a:off x="6812280" y="274320"/>
            <a:ext cx="1527048" cy="498348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840"/>
              <a:buNone/>
              <a:defRPr sz="1200"/>
            </a:lvl1pPr>
            <a:lvl2pPr indent="-228600" lvl="1" marL="914400" algn="l">
              <a:spcBef>
                <a:spcPts val="1000"/>
              </a:spcBef>
              <a:spcAft>
                <a:spcPts val="0"/>
              </a:spcAft>
              <a:buSzPts val="960"/>
              <a:buNone/>
              <a:defRPr sz="1200"/>
            </a:lvl2pPr>
            <a:lvl3pPr indent="-228600" lvl="2" marL="1371600" algn="l">
              <a:spcBef>
                <a:spcPts val="200"/>
              </a:spcBef>
              <a:spcAft>
                <a:spcPts val="0"/>
              </a:spcAft>
              <a:buSzPts val="600"/>
              <a:buNone/>
              <a:defRPr sz="1000"/>
            </a:lvl3pPr>
            <a:lvl4pPr indent="-228600" lvl="3" marL="1828800" algn="l">
              <a:spcBef>
                <a:spcPts val="180"/>
              </a:spcBef>
              <a:spcAft>
                <a:spcPts val="0"/>
              </a:spcAft>
              <a:buSzPts val="540"/>
              <a:buNone/>
              <a:defRPr sz="900"/>
            </a:lvl4pPr>
            <a:lvl5pPr indent="-228600" lvl="4" marL="2286000" algn="l">
              <a:spcBef>
                <a:spcPts val="180"/>
              </a:spcBef>
              <a:spcAft>
                <a:spcPts val="0"/>
              </a:spcAft>
              <a:buSzPts val="612"/>
              <a:buNone/>
              <a:defRPr sz="900"/>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cxnSp>
        <p:nvCxnSpPr>
          <p:cNvPr id="100" name="Google Shape;100;p41"/>
          <p:cNvCxnSpPr/>
          <p:nvPr/>
        </p:nvCxnSpPr>
        <p:spPr>
          <a:xfrm>
            <a:off x="6248400" y="0"/>
            <a:ext cx="0" cy="6858000"/>
          </a:xfrm>
          <a:prstGeom prst="straightConnector1">
            <a:avLst/>
          </a:prstGeom>
          <a:noFill/>
          <a:ln cap="flat" cmpd="sng" w="38100">
            <a:solidFill>
              <a:srgbClr val="FEC2AC"/>
            </a:solidFill>
            <a:prstDash val="solid"/>
            <a:round/>
            <a:headEnd len="sm" w="sm" type="none"/>
            <a:tailEnd len="sm" w="sm" type="none"/>
          </a:ln>
        </p:spPr>
      </p:cxnSp>
      <p:cxnSp>
        <p:nvCxnSpPr>
          <p:cNvPr id="101" name="Google Shape;101;p41"/>
          <p:cNvCxnSpPr/>
          <p:nvPr/>
        </p:nvCxnSpPr>
        <p:spPr>
          <a:xfrm>
            <a:off x="6192296" y="0"/>
            <a:ext cx="0" cy="6858000"/>
          </a:xfrm>
          <a:prstGeom prst="straightConnector1">
            <a:avLst/>
          </a:prstGeom>
          <a:noFill/>
          <a:ln cap="flat" cmpd="sng" w="12700">
            <a:solidFill>
              <a:schemeClr val="accent1"/>
            </a:solidFill>
            <a:prstDash val="solid"/>
            <a:round/>
            <a:headEnd len="sm" w="sm" type="none"/>
            <a:tailEnd len="sm" w="sm" type="none"/>
          </a:ln>
        </p:spPr>
      </p:cxnSp>
      <p:cxnSp>
        <p:nvCxnSpPr>
          <p:cNvPr id="102" name="Google Shape;102;p41"/>
          <p:cNvCxnSpPr/>
          <p:nvPr/>
        </p:nvCxnSpPr>
        <p:spPr>
          <a:xfrm>
            <a:off x="8991600" y="0"/>
            <a:ext cx="0" cy="6858000"/>
          </a:xfrm>
          <a:prstGeom prst="straightConnector1">
            <a:avLst/>
          </a:prstGeom>
          <a:noFill/>
          <a:ln cap="flat" cmpd="sng" w="19050">
            <a:solidFill>
              <a:schemeClr val="accent1"/>
            </a:solidFill>
            <a:prstDash val="solid"/>
            <a:round/>
            <a:headEnd len="sm" w="sm" type="none"/>
            <a:tailEnd len="sm" w="sm" type="none"/>
          </a:ln>
        </p:spPr>
      </p:cxnSp>
      <p:sp>
        <p:nvSpPr>
          <p:cNvPr id="103" name="Google Shape;103;p41"/>
          <p:cNvSpPr/>
          <p:nvPr/>
        </p:nvSpPr>
        <p:spPr>
          <a:xfrm>
            <a:off x="8839200" y="0"/>
            <a:ext cx="304800" cy="6858000"/>
          </a:xfrm>
          <a:prstGeom prst="rect">
            <a:avLst/>
          </a:prstGeom>
          <a:solidFill>
            <a:srgbClr val="FEC2AC">
              <a:alpha val="8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104" name="Google Shape;104;p41"/>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sp>
        <p:nvSpPr>
          <p:cNvPr id="105" name="Google Shape;105;p41"/>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06" name="Google Shape;106;p41"/>
          <p:cNvSpPr txBox="1"/>
          <p:nvPr>
            <p:ph idx="2" type="body"/>
          </p:nvPr>
        </p:nvSpPr>
        <p:spPr>
          <a:xfrm>
            <a:off x="304800" y="274320"/>
            <a:ext cx="5638800" cy="6327648"/>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7" name="Google Shape;107;p41"/>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1"/>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109" name="Google Shape;109;p41"/>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0" name="Shape 110"/>
        <p:cNvGrpSpPr/>
        <p:nvPr/>
      </p:nvGrpSpPr>
      <p:grpSpPr>
        <a:xfrm>
          <a:off x="0" y="0"/>
          <a:ext cx="0" cy="0"/>
          <a:chOff x="0" y="0"/>
          <a:chExt cx="0" cy="0"/>
        </a:xfrm>
      </p:grpSpPr>
      <p:cxnSp>
        <p:nvCxnSpPr>
          <p:cNvPr id="111" name="Google Shape;111;p42"/>
          <p:cNvCxnSpPr/>
          <p:nvPr/>
        </p:nvCxnSpPr>
        <p:spPr>
          <a:xfrm>
            <a:off x="8763000" y="0"/>
            <a:ext cx="0" cy="6858000"/>
          </a:xfrm>
          <a:prstGeom prst="straightConnector1">
            <a:avLst/>
          </a:prstGeom>
          <a:noFill/>
          <a:ln cap="flat" cmpd="sng" w="38100">
            <a:solidFill>
              <a:srgbClr val="FEC2AC"/>
            </a:solidFill>
            <a:prstDash val="solid"/>
            <a:round/>
            <a:headEnd len="sm" w="sm" type="none"/>
            <a:tailEnd len="sm" w="sm" type="none"/>
          </a:ln>
        </p:spPr>
      </p:cxnSp>
      <p:sp>
        <p:nvSpPr>
          <p:cNvPr id="112" name="Google Shape;112;p42"/>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13" name="Google Shape;113;p42"/>
          <p:cNvSpPr txBox="1"/>
          <p:nvPr>
            <p:ph type="title"/>
          </p:nvPr>
        </p:nvSpPr>
        <p:spPr>
          <a:xfrm rot="5400000">
            <a:off x="3350133" y="3200400"/>
            <a:ext cx="6309360" cy="457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000"/>
              <a:buFont typeface="Century Schoolbook"/>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42"/>
          <p:cNvSpPr/>
          <p:nvPr>
            <p:ph idx="2" type="pic"/>
          </p:nvPr>
        </p:nvSpPr>
        <p:spPr>
          <a:xfrm>
            <a:off x="0" y="0"/>
            <a:ext cx="6172200" cy="6858000"/>
          </a:xfrm>
          <a:prstGeom prst="rect">
            <a:avLst/>
          </a:prstGeom>
          <a:solidFill>
            <a:schemeClr val="lt2"/>
          </a:solidFill>
          <a:ln>
            <a:noFill/>
          </a:ln>
        </p:spPr>
      </p:sp>
      <p:sp>
        <p:nvSpPr>
          <p:cNvPr id="115" name="Google Shape;115;p42"/>
          <p:cNvSpPr txBox="1"/>
          <p:nvPr>
            <p:ph idx="1" type="body"/>
          </p:nvPr>
        </p:nvSpPr>
        <p:spPr>
          <a:xfrm>
            <a:off x="6765798" y="264795"/>
            <a:ext cx="1524000" cy="4956048"/>
          </a:xfrm>
          <a:prstGeom prst="rect">
            <a:avLst/>
          </a:prstGeom>
          <a:noFill/>
          <a:ln>
            <a:noFill/>
          </a:ln>
        </p:spPr>
        <p:txBody>
          <a:bodyPr anchorCtr="0" anchor="t" bIns="45700" lIns="91425" spcFirstLastPara="1" rIns="91425" wrap="square" tIns="45700">
            <a:normAutofit/>
          </a:bodyPr>
          <a:lstStyle>
            <a:lvl1pPr indent="-228600" lvl="0" marL="457200" algn="l">
              <a:spcBef>
                <a:spcPts val="100"/>
              </a:spcBef>
              <a:spcAft>
                <a:spcPts val="0"/>
              </a:spcAft>
              <a:buSzPts val="840"/>
              <a:buFont typeface="Century Schoolbook"/>
              <a:buNone/>
              <a:defRPr sz="1200"/>
            </a:lvl1pPr>
            <a:lvl2pPr indent="-289560" lvl="1" marL="914400" algn="l">
              <a:spcBef>
                <a:spcPts val="400"/>
              </a:spcBef>
              <a:spcAft>
                <a:spcPts val="0"/>
              </a:spcAft>
              <a:buSzPts val="960"/>
              <a:buChar char="⚫"/>
              <a:defRPr sz="1200"/>
            </a:lvl2pPr>
            <a:lvl3pPr indent="-266700" lvl="2" marL="1371600" algn="l">
              <a:spcBef>
                <a:spcPts val="200"/>
              </a:spcBef>
              <a:spcAft>
                <a:spcPts val="0"/>
              </a:spcAft>
              <a:buSzPts val="600"/>
              <a:buChar char="🞆"/>
              <a:defRPr sz="1000"/>
            </a:lvl3pPr>
            <a:lvl4pPr indent="-262889" lvl="3" marL="1828800" algn="l">
              <a:spcBef>
                <a:spcPts val="180"/>
              </a:spcBef>
              <a:spcAft>
                <a:spcPts val="0"/>
              </a:spcAft>
              <a:buSzPts val="540"/>
              <a:buChar char="🞆"/>
              <a:defRPr sz="900"/>
            </a:lvl4pPr>
            <a:lvl5pPr indent="-267461" lvl="4" marL="2286000" algn="l">
              <a:spcBef>
                <a:spcPts val="180"/>
              </a:spcBef>
              <a:spcAft>
                <a:spcPts val="0"/>
              </a:spcAft>
              <a:buSzPts val="612"/>
              <a:buChar char="⚫"/>
              <a:defRPr sz="900"/>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cxnSp>
        <p:nvCxnSpPr>
          <p:cNvPr id="116" name="Google Shape;116;p42"/>
          <p:cNvCxnSpPr/>
          <p:nvPr/>
        </p:nvCxnSpPr>
        <p:spPr>
          <a:xfrm>
            <a:off x="8991600" y="0"/>
            <a:ext cx="0" cy="6858000"/>
          </a:xfrm>
          <a:prstGeom prst="straightConnector1">
            <a:avLst/>
          </a:prstGeom>
          <a:noFill/>
          <a:ln cap="flat" cmpd="sng" w="9525">
            <a:solidFill>
              <a:schemeClr val="dk1"/>
            </a:solidFill>
            <a:prstDash val="solid"/>
            <a:round/>
            <a:headEnd len="sm" w="sm" type="none"/>
            <a:tailEnd len="sm" w="sm" type="none"/>
          </a:ln>
        </p:spPr>
      </p:cxnSp>
      <p:sp>
        <p:nvSpPr>
          <p:cNvPr id="117" name="Google Shape;117;p42"/>
          <p:cNvSpPr/>
          <p:nvPr/>
        </p:nvSpPr>
        <p:spPr>
          <a:xfrm>
            <a:off x="8839200" y="0"/>
            <a:ext cx="304800" cy="6858000"/>
          </a:xfrm>
          <a:prstGeom prst="rect">
            <a:avLst/>
          </a:prstGeom>
          <a:solidFill>
            <a:srgbClr val="FEC2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118" name="Google Shape;118;p42"/>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cxnSp>
        <p:nvCxnSpPr>
          <p:cNvPr id="119" name="Google Shape;119;p42"/>
          <p:cNvCxnSpPr/>
          <p:nvPr/>
        </p:nvCxnSpPr>
        <p:spPr>
          <a:xfrm>
            <a:off x="6248400" y="0"/>
            <a:ext cx="0" cy="6858000"/>
          </a:xfrm>
          <a:prstGeom prst="straightConnector1">
            <a:avLst/>
          </a:prstGeom>
          <a:noFill/>
          <a:ln cap="flat" cmpd="sng" w="38100">
            <a:solidFill>
              <a:srgbClr val="FEC2AC"/>
            </a:solidFill>
            <a:prstDash val="solid"/>
            <a:round/>
            <a:headEnd len="sm" w="sm" type="none"/>
            <a:tailEnd len="sm" w="sm" type="none"/>
          </a:ln>
        </p:spPr>
      </p:cxnSp>
      <p:cxnSp>
        <p:nvCxnSpPr>
          <p:cNvPr id="120" name="Google Shape;120;p42"/>
          <p:cNvCxnSpPr/>
          <p:nvPr/>
        </p:nvCxnSpPr>
        <p:spPr>
          <a:xfrm>
            <a:off x="6192296" y="0"/>
            <a:ext cx="0" cy="6858000"/>
          </a:xfrm>
          <a:prstGeom prst="straightConnector1">
            <a:avLst/>
          </a:prstGeom>
          <a:noFill/>
          <a:ln cap="flat" cmpd="sng" w="12700">
            <a:solidFill>
              <a:schemeClr val="accent1"/>
            </a:solidFill>
            <a:prstDash val="solid"/>
            <a:round/>
            <a:headEnd len="sm" w="sm" type="none"/>
            <a:tailEnd len="sm" w="sm" type="none"/>
          </a:ln>
        </p:spPr>
      </p:cxnSp>
      <p:sp>
        <p:nvSpPr>
          <p:cNvPr id="121" name="Google Shape;121;p42"/>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2"/>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123" name="Google Shape;123;p42"/>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cxnSp>
        <p:nvCxnSpPr>
          <p:cNvPr id="10" name="Google Shape;10;p33"/>
          <p:cNvCxnSpPr/>
          <p:nvPr/>
        </p:nvCxnSpPr>
        <p:spPr>
          <a:xfrm>
            <a:off x="8763000" y="0"/>
            <a:ext cx="0" cy="6858000"/>
          </a:xfrm>
          <a:prstGeom prst="straightConnector1">
            <a:avLst/>
          </a:prstGeom>
          <a:noFill/>
          <a:ln cap="flat" cmpd="sng" w="38100">
            <a:solidFill>
              <a:srgbClr val="FEC2AC">
                <a:alpha val="92941"/>
              </a:srgbClr>
            </a:solidFill>
            <a:prstDash val="solid"/>
            <a:round/>
            <a:headEnd len="sm" w="sm" type="none"/>
            <a:tailEnd len="sm" w="sm" type="none"/>
          </a:ln>
        </p:spPr>
      </p:cxnSp>
      <p:sp>
        <p:nvSpPr>
          <p:cNvPr id="11" name="Google Shape;11;p33"/>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2"/>
              </a:buClr>
              <a:buSzPts val="3000"/>
              <a:buFont typeface="Century Schoolbook"/>
              <a:buNone/>
              <a:defRPr b="0" i="0" sz="3000" u="none" cap="small" strike="noStrike">
                <a:solidFill>
                  <a:schemeClr val="dk2"/>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33"/>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lvl1pPr indent="-335280" lvl="0" marL="457200" marR="0" rtl="0" algn="l">
              <a:spcBef>
                <a:spcPts val="600"/>
              </a:spcBef>
              <a:spcAft>
                <a:spcPts val="0"/>
              </a:spcAft>
              <a:buClr>
                <a:schemeClr val="accent1"/>
              </a:buClr>
              <a:buSzPts val="1680"/>
              <a:buFont typeface="Noto Sans Symbols"/>
              <a:buChar char="🞆"/>
              <a:defRPr b="0" i="0" sz="2400" u="none" cap="none" strike="noStrike">
                <a:solidFill>
                  <a:schemeClr val="dk1"/>
                </a:solidFill>
                <a:latin typeface="Century Schoolbook"/>
                <a:ea typeface="Century Schoolbook"/>
                <a:cs typeface="Century Schoolbook"/>
                <a:sym typeface="Century Schoolbook"/>
              </a:defRPr>
            </a:lvl1pPr>
            <a:lvl2pPr indent="-335280" lvl="1" marL="914400" marR="0" rtl="0" algn="l">
              <a:spcBef>
                <a:spcPts val="420"/>
              </a:spcBef>
              <a:spcAft>
                <a:spcPts val="0"/>
              </a:spcAft>
              <a:buClr>
                <a:schemeClr val="accent1"/>
              </a:buClr>
              <a:buSzPts val="1680"/>
              <a:buFont typeface="Noto Sans Symbols"/>
              <a:buChar char="⚫"/>
              <a:defRPr b="0" i="0" sz="2100" u="none" cap="none" strike="noStrike">
                <a:solidFill>
                  <a:schemeClr val="dk1"/>
                </a:solidFill>
                <a:latin typeface="Century Schoolbook"/>
                <a:ea typeface="Century Schoolbook"/>
                <a:cs typeface="Century Schoolbook"/>
                <a:sym typeface="Century Schoolbook"/>
              </a:defRPr>
            </a:lvl2pPr>
            <a:lvl3pPr indent="-297180" lvl="2" marL="1371600" marR="0" rtl="0" algn="l">
              <a:spcBef>
                <a:spcPts val="360"/>
              </a:spcBef>
              <a:spcAft>
                <a:spcPts val="0"/>
              </a:spcAft>
              <a:buClr>
                <a:srgbClr val="DE7530"/>
              </a:buClr>
              <a:buSzPts val="1080"/>
              <a:buFont typeface="Noto Sans Symbols"/>
              <a:buChar char="🞆"/>
              <a:defRPr b="0" i="0" sz="1800" u="none" cap="none" strike="noStrike">
                <a:solidFill>
                  <a:schemeClr val="dk1"/>
                </a:solidFill>
                <a:latin typeface="Century Schoolbook"/>
                <a:ea typeface="Century Schoolbook"/>
                <a:cs typeface="Century Schoolbook"/>
                <a:sym typeface="Century Schoolbook"/>
              </a:defRPr>
            </a:lvl3pPr>
            <a:lvl4pPr indent="-297180" lvl="3" marL="1828800" marR="0" rtl="0" algn="l">
              <a:spcBef>
                <a:spcPts val="360"/>
              </a:spcBef>
              <a:spcAft>
                <a:spcPts val="0"/>
              </a:spcAft>
              <a:buClr>
                <a:srgbClr val="FEC2AC"/>
              </a:buClr>
              <a:buSzPts val="1080"/>
              <a:buFont typeface="Noto Sans Symbols"/>
              <a:buChar char="🞆"/>
              <a:defRPr b="0" i="0" sz="1800" u="none" cap="none" strike="noStrike">
                <a:solidFill>
                  <a:schemeClr val="dk1"/>
                </a:solidFill>
                <a:latin typeface="Century Schoolbook"/>
                <a:ea typeface="Century Schoolbook"/>
                <a:cs typeface="Century Schoolbook"/>
                <a:sym typeface="Century Schoolbook"/>
              </a:defRPr>
            </a:lvl4pPr>
            <a:lvl5pPr indent="-297688" lvl="4" marL="2286000" marR="0" rtl="0" algn="l">
              <a:spcBef>
                <a:spcPts val="320"/>
              </a:spcBef>
              <a:spcAft>
                <a:spcPts val="0"/>
              </a:spcAft>
              <a:buClr>
                <a:srgbClr val="BBC9E9"/>
              </a:buClr>
              <a:buSzPts val="1088"/>
              <a:buFont typeface="Noto Sans Symbols"/>
              <a:buChar char="⚫"/>
              <a:defRPr b="0" i="0" sz="1600" u="none" cap="none" strike="noStrike">
                <a:solidFill>
                  <a:schemeClr val="dk1"/>
                </a:solidFill>
                <a:latin typeface="Century Schoolbook"/>
                <a:ea typeface="Century Schoolbook"/>
                <a:cs typeface="Century Schoolbook"/>
                <a:sym typeface="Century Schoolbook"/>
              </a:defRPr>
            </a:lvl5pPr>
            <a:lvl6pPr indent="-330200" lvl="5" marL="2743200" marR="0" rtl="0" algn="l">
              <a:spcBef>
                <a:spcPts val="320"/>
              </a:spcBef>
              <a:spcAft>
                <a:spcPts val="0"/>
              </a:spcAft>
              <a:buClr>
                <a:schemeClr val="accent1"/>
              </a:buClr>
              <a:buSzPts val="1600"/>
              <a:buFont typeface="Century Schoolbook"/>
              <a:buChar char="•"/>
              <a:defRPr b="0" i="0" sz="1600" u="none" cap="none" strike="noStrike">
                <a:solidFill>
                  <a:schemeClr val="dk2"/>
                </a:solidFill>
                <a:latin typeface="Century Schoolbook"/>
                <a:ea typeface="Century Schoolbook"/>
                <a:cs typeface="Century Schoolbook"/>
                <a:sym typeface="Century Schoolbook"/>
              </a:defRPr>
            </a:lvl6pPr>
            <a:lvl7pPr indent="-281939" lvl="6" marL="3200400" marR="0" rtl="0" algn="l">
              <a:spcBef>
                <a:spcPts val="280"/>
              </a:spcBef>
              <a:spcAft>
                <a:spcPts val="0"/>
              </a:spcAft>
              <a:buClr>
                <a:srgbClr val="FEC2AC"/>
              </a:buClr>
              <a:buSzPts val="840"/>
              <a:buFont typeface="Noto Sans Symbols"/>
              <a:buChar char="⚪"/>
              <a:defRPr b="0" i="0" sz="1400" u="none" cap="none" strike="noStrike">
                <a:solidFill>
                  <a:schemeClr val="dk2"/>
                </a:solidFill>
                <a:latin typeface="Century Schoolbook"/>
                <a:ea typeface="Century Schoolbook"/>
                <a:cs typeface="Century Schoolbook"/>
                <a:sym typeface="Century Schoolbook"/>
              </a:defRPr>
            </a:lvl7pPr>
            <a:lvl8pPr indent="-317500" lvl="7" marL="3657600" marR="0" rtl="0" algn="l">
              <a:spcBef>
                <a:spcPts val="280"/>
              </a:spcBef>
              <a:spcAft>
                <a:spcPts val="0"/>
              </a:spcAft>
              <a:buClr>
                <a:schemeClr val="accent2"/>
              </a:buClr>
              <a:buSzPts val="1400"/>
              <a:buFont typeface="Century Schoolbook"/>
              <a:buChar char="•"/>
              <a:defRPr b="0" i="0" sz="1400" u="none" cap="small" strike="noStrike">
                <a:solidFill>
                  <a:schemeClr val="dk2"/>
                </a:solidFill>
                <a:latin typeface="Century Schoolbook"/>
                <a:ea typeface="Century Schoolbook"/>
                <a:cs typeface="Century Schoolbook"/>
                <a:sym typeface="Century Schoolbook"/>
              </a:defRPr>
            </a:lvl8pPr>
            <a:lvl9pPr indent="-317500" lvl="8" marL="4114800" marR="0" rtl="0" algn="l">
              <a:spcBef>
                <a:spcPts val="280"/>
              </a:spcBef>
              <a:spcAft>
                <a:spcPts val="0"/>
              </a:spcAft>
              <a:buClr>
                <a:srgbClr val="DE7530"/>
              </a:buClr>
              <a:buSzPts val="1400"/>
              <a:buFont typeface="Century Schoolbook"/>
              <a:buChar char="•"/>
              <a:defRPr b="0" i="0" sz="1400" u="none" cap="none" strike="noStrike">
                <a:solidFill>
                  <a:schemeClr val="dk2"/>
                </a:solidFill>
                <a:latin typeface="Century Schoolbook"/>
                <a:ea typeface="Century Schoolbook"/>
                <a:cs typeface="Century Schoolbook"/>
                <a:sym typeface="Century Schoolbook"/>
              </a:defRPr>
            </a:lvl9pPr>
          </a:lstStyle>
          <a:p/>
        </p:txBody>
      </p:sp>
      <p:sp>
        <p:nvSpPr>
          <p:cNvPr id="13" name="Google Shape;13;p33"/>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14" name="Google Shape;14;p33"/>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cxnSp>
        <p:nvCxnSpPr>
          <p:cNvPr id="15" name="Google Shape;15;p33"/>
          <p:cNvCxnSpPr/>
          <p:nvPr/>
        </p:nvCxnSpPr>
        <p:spPr>
          <a:xfrm>
            <a:off x="76200" y="0"/>
            <a:ext cx="0" cy="6858000"/>
          </a:xfrm>
          <a:prstGeom prst="straightConnector1">
            <a:avLst/>
          </a:prstGeom>
          <a:noFill/>
          <a:ln cap="flat" cmpd="thickThin" w="57150">
            <a:solidFill>
              <a:srgbClr val="FEC2AC"/>
            </a:solidFill>
            <a:prstDash val="solid"/>
            <a:round/>
            <a:headEnd len="sm" w="sm" type="none"/>
            <a:tailEnd len="sm" w="sm" type="none"/>
          </a:ln>
        </p:spPr>
      </p:cxnSp>
      <p:cxnSp>
        <p:nvCxnSpPr>
          <p:cNvPr id="16" name="Google Shape;16;p33"/>
          <p:cNvCxnSpPr/>
          <p:nvPr/>
        </p:nvCxnSpPr>
        <p:spPr>
          <a:xfrm>
            <a:off x="8991600" y="0"/>
            <a:ext cx="0" cy="6858000"/>
          </a:xfrm>
          <a:prstGeom prst="straightConnector1">
            <a:avLst/>
          </a:prstGeom>
          <a:noFill/>
          <a:ln cap="flat" cmpd="sng" w="19050">
            <a:solidFill>
              <a:schemeClr val="accent1"/>
            </a:solidFill>
            <a:prstDash val="solid"/>
            <a:round/>
            <a:headEnd len="sm" w="sm" type="none"/>
            <a:tailEnd len="sm" w="sm" type="none"/>
          </a:ln>
        </p:spPr>
      </p:cxnSp>
      <p:sp>
        <p:nvSpPr>
          <p:cNvPr id="17" name="Google Shape;17;p33"/>
          <p:cNvSpPr/>
          <p:nvPr/>
        </p:nvSpPr>
        <p:spPr>
          <a:xfrm>
            <a:off x="8839200" y="0"/>
            <a:ext cx="304800" cy="6858000"/>
          </a:xfrm>
          <a:prstGeom prst="rect">
            <a:avLst/>
          </a:prstGeom>
          <a:solidFill>
            <a:srgbClr val="FEC2AC">
              <a:alpha val="8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cxnSp>
        <p:nvCxnSpPr>
          <p:cNvPr id="18" name="Google Shape;18;p33"/>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sp>
        <p:nvSpPr>
          <p:cNvPr id="19" name="Google Shape;19;p33"/>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0" name="Google Shape;20;p33"/>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1pPr>
            <a:lvl2pPr indent="0" lvl="1"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2pPr>
            <a:lvl3pPr indent="0" lvl="2"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3pPr>
            <a:lvl4pPr indent="0" lvl="3"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4pPr>
            <a:lvl5pPr indent="0" lvl="4"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5pPr>
            <a:lvl6pPr indent="0" lvl="5"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6pPr>
            <a:lvl7pPr indent="0" lvl="6"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7pPr>
            <a:lvl8pPr indent="0" lvl="7"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8pPr>
            <a:lvl9pPr indent="0" lvl="8"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10.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mha.cs.umn.edu/" TargetMode="Externa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
          <p:cNvSpPr txBox="1"/>
          <p:nvPr>
            <p:ph type="ctrTitle"/>
          </p:nvPr>
        </p:nvSpPr>
        <p:spPr>
          <a:xfrm>
            <a:off x="1714480" y="1428736"/>
            <a:ext cx="7000924" cy="928694"/>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800"/>
              <a:buFont typeface="Calibri"/>
              <a:buNone/>
            </a:pPr>
            <a:r>
              <a:rPr lang="en-IN" sz="3200" cap="none">
                <a:solidFill>
                  <a:schemeClr val="dk1"/>
                </a:solidFill>
                <a:latin typeface="Calibri"/>
                <a:ea typeface="Calibri"/>
                <a:cs typeface="Calibri"/>
                <a:sym typeface="Calibri"/>
              </a:rPr>
              <a:t>Crowd Behavior Analysis for Enhanced Event Safety and Management</a:t>
            </a:r>
            <a:endParaRPr sz="2400">
              <a:solidFill>
                <a:schemeClr val="dk1"/>
              </a:solidFill>
            </a:endParaRPr>
          </a:p>
        </p:txBody>
      </p:sp>
      <p:sp>
        <p:nvSpPr>
          <p:cNvPr id="141" name="Google Shape;141;p1"/>
          <p:cNvSpPr txBox="1"/>
          <p:nvPr>
            <p:ph idx="1" type="subTitle"/>
          </p:nvPr>
        </p:nvSpPr>
        <p:spPr>
          <a:xfrm>
            <a:off x="2214546" y="2500306"/>
            <a:ext cx="6172200" cy="342902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980"/>
              <a:buNone/>
            </a:pPr>
            <a:br>
              <a:rPr lang="en-IN"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0" rtl="0" algn="ctr">
              <a:spcBef>
                <a:spcPts val="600"/>
              </a:spcBef>
              <a:spcAft>
                <a:spcPts val="0"/>
              </a:spcAft>
              <a:buSzPts val="980"/>
              <a:buNone/>
            </a:pPr>
            <a:r>
              <a:rPr lang="en-IN" sz="1400">
                <a:solidFill>
                  <a:srgbClr val="0070C0"/>
                </a:solidFill>
                <a:latin typeface="Times New Roman"/>
                <a:ea typeface="Times New Roman"/>
                <a:cs typeface="Times New Roman"/>
                <a:sym typeface="Times New Roman"/>
              </a:rPr>
              <a:t>Under the guidance of </a:t>
            </a:r>
            <a:br>
              <a:rPr lang="en-IN">
                <a:solidFill>
                  <a:schemeClr val="dk1"/>
                </a:solidFill>
                <a:latin typeface="Times New Roman"/>
                <a:ea typeface="Times New Roman"/>
                <a:cs typeface="Times New Roman"/>
                <a:sym typeface="Times New Roman"/>
              </a:rPr>
            </a:br>
            <a:r>
              <a:rPr lang="en-IN" sz="2400">
                <a:solidFill>
                  <a:schemeClr val="dk1"/>
                </a:solidFill>
                <a:latin typeface="Times New Roman"/>
                <a:ea typeface="Times New Roman"/>
                <a:cs typeface="Times New Roman"/>
                <a:sym typeface="Times New Roman"/>
              </a:rPr>
              <a:t>Mrs.Evangeline D</a:t>
            </a:r>
            <a:endParaRPr/>
          </a:p>
          <a:p>
            <a:pPr indent="0" lvl="0" marL="0" rtl="0" algn="ctr">
              <a:spcBef>
                <a:spcPts val="600"/>
              </a:spcBef>
              <a:spcAft>
                <a:spcPts val="0"/>
              </a:spcAft>
              <a:buSzPts val="1260"/>
              <a:buNone/>
            </a:pPr>
            <a:br>
              <a:rPr lang="en-IN">
                <a:solidFill>
                  <a:schemeClr val="dk1"/>
                </a:solidFill>
                <a:latin typeface="Times New Roman"/>
                <a:ea typeface="Times New Roman"/>
                <a:cs typeface="Times New Roman"/>
                <a:sym typeface="Times New Roman"/>
              </a:rPr>
            </a:br>
            <a:br>
              <a:rPr lang="en-IN">
                <a:solidFill>
                  <a:schemeClr val="dk1"/>
                </a:solidFill>
                <a:latin typeface="Times New Roman"/>
                <a:ea typeface="Times New Roman"/>
                <a:cs typeface="Times New Roman"/>
                <a:sym typeface="Times New Roman"/>
              </a:rPr>
            </a:br>
            <a:r>
              <a:rPr lang="en-IN" sz="1400">
                <a:solidFill>
                  <a:srgbClr val="0070C0"/>
                </a:solidFill>
                <a:latin typeface="Times New Roman"/>
                <a:ea typeface="Times New Roman"/>
                <a:cs typeface="Times New Roman"/>
                <a:sym typeface="Times New Roman"/>
              </a:rPr>
              <a:t>Submitted by</a:t>
            </a:r>
            <a:br>
              <a:rPr lang="en-IN">
                <a:solidFill>
                  <a:schemeClr val="dk1"/>
                </a:solidFill>
                <a:latin typeface="Times New Roman"/>
                <a:ea typeface="Times New Roman"/>
                <a:cs typeface="Times New Roman"/>
                <a:sym typeface="Times New Roman"/>
              </a:rPr>
            </a:br>
            <a:r>
              <a:rPr lang="en-IN" sz="2400">
                <a:solidFill>
                  <a:schemeClr val="dk1"/>
                </a:solidFill>
                <a:latin typeface="Times New Roman"/>
                <a:ea typeface="Times New Roman"/>
                <a:cs typeface="Times New Roman"/>
                <a:sym typeface="Times New Roman"/>
              </a:rPr>
              <a:t> Jatin B– 1MS20IS054</a:t>
            </a:r>
            <a:br>
              <a:rPr lang="en-IN" sz="2400">
                <a:solidFill>
                  <a:schemeClr val="dk1"/>
                </a:solidFill>
                <a:latin typeface="Times New Roman"/>
                <a:ea typeface="Times New Roman"/>
                <a:cs typeface="Times New Roman"/>
                <a:sym typeface="Times New Roman"/>
              </a:rPr>
            </a:br>
            <a:r>
              <a:rPr lang="en-IN" sz="2400">
                <a:solidFill>
                  <a:schemeClr val="dk1"/>
                </a:solidFill>
                <a:latin typeface="Times New Roman"/>
                <a:ea typeface="Times New Roman"/>
                <a:cs typeface="Times New Roman"/>
                <a:sym typeface="Times New Roman"/>
              </a:rPr>
              <a:t>  Dept of Information Science &amp; Engineering</a:t>
            </a:r>
            <a:endParaRPr/>
          </a:p>
          <a:p>
            <a:pPr indent="0" lvl="0" marL="0" rtl="0" algn="ctr">
              <a:spcBef>
                <a:spcPts val="600"/>
              </a:spcBef>
              <a:spcAft>
                <a:spcPts val="0"/>
              </a:spcAft>
              <a:buSzPts val="1680"/>
              <a:buNone/>
            </a:pPr>
            <a:r>
              <a:rPr lang="en-IN" sz="2400">
                <a:solidFill>
                  <a:schemeClr val="dk1"/>
                </a:solidFill>
                <a:latin typeface="Times New Roman"/>
                <a:ea typeface="Times New Roman"/>
                <a:cs typeface="Times New Roman"/>
                <a:sym typeface="Times New Roman"/>
              </a:rPr>
              <a:t>Seminar - ISSE</a:t>
            </a:r>
            <a:endParaRPr sz="2400">
              <a:solidFill>
                <a:schemeClr val="dk1"/>
              </a:solidFill>
            </a:endParaRPr>
          </a:p>
        </p:txBody>
      </p:sp>
      <p:pic>
        <p:nvPicPr>
          <p:cNvPr id="142" name="Google Shape;142;p1"/>
          <p:cNvPicPr preferRelativeResize="0"/>
          <p:nvPr/>
        </p:nvPicPr>
        <p:blipFill rotWithShape="1">
          <a:blip r:embed="rId3">
            <a:alphaModFix/>
          </a:blip>
          <a:srcRect b="31588" l="10733" r="47040" t="39785"/>
          <a:stretch/>
        </p:blipFill>
        <p:spPr>
          <a:xfrm>
            <a:off x="1907706" y="447661"/>
            <a:ext cx="2438399" cy="9810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0"/>
          <p:cNvSpPr txBox="1"/>
          <p:nvPr>
            <p:ph type="title"/>
          </p:nvPr>
        </p:nvSpPr>
        <p:spPr>
          <a:xfrm>
            <a:off x="453835" y="-747464"/>
            <a:ext cx="4114800" cy="3442394"/>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1: Crowd Safety &amp; Crowd Science</a:t>
            </a:r>
            <a:br>
              <a:rPr lang="en-IN"/>
            </a:br>
            <a:r>
              <a:rPr lang="en-IN"/>
              <a:t>DIM-ICE:</a:t>
            </a:r>
            <a:r>
              <a:rPr lang="en-IN" sz="1800"/>
              <a:t> </a:t>
            </a:r>
            <a:r>
              <a:rPr lang="en-IN"/>
              <a:t>–  The Sydney Olympics Project</a:t>
            </a:r>
            <a:endParaRPr/>
          </a:p>
        </p:txBody>
      </p:sp>
      <p:pic>
        <p:nvPicPr>
          <p:cNvPr id="198" name="Google Shape;198;p10"/>
          <p:cNvPicPr preferRelativeResize="0"/>
          <p:nvPr/>
        </p:nvPicPr>
        <p:blipFill rotWithShape="1">
          <a:blip r:embed="rId3">
            <a:alphaModFix/>
          </a:blip>
          <a:srcRect b="0" l="0" r="0" t="0"/>
          <a:stretch/>
        </p:blipFill>
        <p:spPr>
          <a:xfrm>
            <a:off x="4568635" y="0"/>
            <a:ext cx="4212192" cy="6858000"/>
          </a:xfrm>
          <a:prstGeom prst="rect">
            <a:avLst/>
          </a:prstGeom>
          <a:noFill/>
          <a:ln>
            <a:noFill/>
          </a:ln>
        </p:spPr>
      </p:pic>
      <p:pic>
        <p:nvPicPr>
          <p:cNvPr descr="20 years on: Sydney's Olympic stadium legacy lives on | Austadiums" id="199" name="Google Shape;199;p10"/>
          <p:cNvPicPr preferRelativeResize="0"/>
          <p:nvPr/>
        </p:nvPicPr>
        <p:blipFill rotWithShape="1">
          <a:blip r:embed="rId4">
            <a:alphaModFix/>
          </a:blip>
          <a:srcRect b="0" l="0" r="0" t="0"/>
          <a:stretch/>
        </p:blipFill>
        <p:spPr>
          <a:xfrm>
            <a:off x="453835" y="3406044"/>
            <a:ext cx="4051713" cy="22689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ph type="title"/>
          </p:nvPr>
        </p:nvSpPr>
        <p:spPr>
          <a:xfrm>
            <a:off x="468942" y="-747464"/>
            <a:ext cx="4114800" cy="3442394"/>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1: Crowd Safety &amp; Crowd Science</a:t>
            </a:r>
            <a:br>
              <a:rPr lang="en-IN"/>
            </a:br>
            <a:r>
              <a:rPr lang="en-IN"/>
              <a:t>DIM-ICE:</a:t>
            </a:r>
            <a:r>
              <a:rPr lang="en-IN" sz="1800"/>
              <a:t> </a:t>
            </a:r>
            <a:r>
              <a:rPr lang="en-IN"/>
              <a:t>–  the Canary Wharf Project</a:t>
            </a:r>
            <a:endParaRPr/>
          </a:p>
        </p:txBody>
      </p:sp>
      <p:pic>
        <p:nvPicPr>
          <p:cNvPr id="205" name="Google Shape;205;p11"/>
          <p:cNvPicPr preferRelativeResize="0"/>
          <p:nvPr/>
        </p:nvPicPr>
        <p:blipFill rotWithShape="1">
          <a:blip r:embed="rId3">
            <a:alphaModFix/>
          </a:blip>
          <a:srcRect b="0" l="0" r="0" t="0"/>
          <a:stretch/>
        </p:blipFill>
        <p:spPr>
          <a:xfrm>
            <a:off x="4711041" y="-99392"/>
            <a:ext cx="4112466" cy="7128792"/>
          </a:xfrm>
          <a:prstGeom prst="rect">
            <a:avLst/>
          </a:prstGeom>
          <a:noFill/>
          <a:ln>
            <a:noFill/>
          </a:ln>
        </p:spPr>
      </p:pic>
      <p:pic>
        <p:nvPicPr>
          <p:cNvPr descr="Canary Wharf Master Plan – SOM" id="206" name="Google Shape;206;p11"/>
          <p:cNvPicPr preferRelativeResize="0"/>
          <p:nvPr/>
        </p:nvPicPr>
        <p:blipFill rotWithShape="1">
          <a:blip r:embed="rId4">
            <a:alphaModFix/>
          </a:blip>
          <a:srcRect b="0" l="0" r="0" t="0"/>
          <a:stretch/>
        </p:blipFill>
        <p:spPr>
          <a:xfrm>
            <a:off x="435432" y="3183450"/>
            <a:ext cx="4211960" cy="24057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1: Crowd Safety &amp; Crowd Science</a:t>
            </a:r>
            <a:br>
              <a:rPr lang="en-IN"/>
            </a:br>
            <a:r>
              <a:rPr lang="en-IN" sz="4000"/>
              <a:t>Inference</a:t>
            </a:r>
            <a:endParaRPr/>
          </a:p>
        </p:txBody>
      </p:sp>
      <p:sp>
        <p:nvSpPr>
          <p:cNvPr id="212" name="Google Shape;212;p12"/>
          <p:cNvSpPr txBox="1"/>
          <p:nvPr>
            <p:ph idx="1" type="body"/>
          </p:nvPr>
        </p:nvSpPr>
        <p:spPr>
          <a:xfrm>
            <a:off x="457200" y="1600200"/>
            <a:ext cx="7972452" cy="4873752"/>
          </a:xfrm>
          <a:prstGeom prst="rect">
            <a:avLst/>
          </a:prstGeom>
          <a:noFill/>
          <a:ln>
            <a:noFill/>
          </a:ln>
        </p:spPr>
        <p:txBody>
          <a:bodyPr anchorCtr="0" anchor="ctr" bIns="45700" lIns="91425" spcFirstLastPara="1" rIns="91425" wrap="square" tIns="45700">
            <a:normAutofit/>
          </a:bodyPr>
          <a:lstStyle/>
          <a:p>
            <a:pPr indent="-274320" lvl="0" marL="274320" rtl="0" algn="l">
              <a:spcBef>
                <a:spcPts val="0"/>
              </a:spcBef>
              <a:spcAft>
                <a:spcPts val="0"/>
              </a:spcAft>
              <a:buSzPts val="1680"/>
              <a:buChar char="🞆"/>
            </a:pPr>
            <a:r>
              <a:rPr lang="en-IN"/>
              <a:t>The need for Crowd Safety Analysis</a:t>
            </a:r>
            <a:endParaRPr/>
          </a:p>
          <a:p>
            <a:pPr indent="-167640" lvl="0" marL="274320" rtl="0" algn="l">
              <a:spcBef>
                <a:spcPts val="600"/>
              </a:spcBef>
              <a:spcAft>
                <a:spcPts val="0"/>
              </a:spcAft>
              <a:buSzPts val="1680"/>
              <a:buNone/>
            </a:pPr>
            <a:r>
              <a:t/>
            </a:r>
            <a:endParaRPr/>
          </a:p>
          <a:p>
            <a:pPr indent="-274320" lvl="0" marL="274320" rtl="0" algn="l">
              <a:spcBef>
                <a:spcPts val="600"/>
              </a:spcBef>
              <a:spcAft>
                <a:spcPts val="0"/>
              </a:spcAft>
              <a:buSzPts val="1680"/>
              <a:buChar char="🞆"/>
            </a:pPr>
            <a:r>
              <a:rPr lang="en-IN"/>
              <a:t>How to analyse a particular site</a:t>
            </a:r>
            <a:endParaRPr/>
          </a:p>
          <a:p>
            <a:pPr indent="0" lvl="0" marL="0" rtl="0" algn="l">
              <a:spcBef>
                <a:spcPts val="600"/>
              </a:spcBef>
              <a:spcAft>
                <a:spcPts val="0"/>
              </a:spcAft>
              <a:buSzPts val="1680"/>
              <a:buNone/>
            </a:pPr>
            <a:r>
              <a:t/>
            </a:r>
            <a:endParaRPr/>
          </a:p>
          <a:p>
            <a:pPr indent="-274320" lvl="0" marL="274320" rtl="0" algn="l">
              <a:spcBef>
                <a:spcPts val="600"/>
              </a:spcBef>
              <a:spcAft>
                <a:spcPts val="0"/>
              </a:spcAft>
              <a:buSzPts val="1680"/>
              <a:buChar char="🞆"/>
            </a:pPr>
            <a:r>
              <a:rPr lang="en-IN"/>
              <a:t>Used to identify when to analyse more</a:t>
            </a:r>
            <a:endParaRPr/>
          </a:p>
          <a:p>
            <a:pPr indent="-220980" lvl="0" marL="274320" rtl="0" algn="l">
              <a:spcBef>
                <a:spcPts val="600"/>
              </a:spcBef>
              <a:spcAft>
                <a:spcPts val="0"/>
              </a:spcAft>
              <a:buSzPts val="840"/>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3"/>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t>Literature review: Paper 2</a:t>
            </a:r>
            <a:endParaRPr/>
          </a:p>
        </p:txBody>
      </p:sp>
      <p:sp>
        <p:nvSpPr>
          <p:cNvPr id="218" name="Google Shape;218;p13"/>
          <p:cNvSpPr txBox="1"/>
          <p:nvPr>
            <p:ph idx="1" type="body"/>
          </p:nvPr>
        </p:nvSpPr>
        <p:spPr>
          <a:xfrm>
            <a:off x="457200" y="1600200"/>
            <a:ext cx="7715200" cy="48737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680"/>
              <a:buNone/>
            </a:pPr>
            <a:r>
              <a:rPr b="1" lang="en-IN"/>
              <a:t>Effective Crowd Anomaly Detection Through</a:t>
            </a:r>
            <a:endParaRPr/>
          </a:p>
          <a:p>
            <a:pPr indent="0" lvl="0" marL="0" rtl="0" algn="ctr">
              <a:spcBef>
                <a:spcPts val="600"/>
              </a:spcBef>
              <a:spcAft>
                <a:spcPts val="0"/>
              </a:spcAft>
              <a:buSzPts val="1680"/>
              <a:buNone/>
            </a:pPr>
            <a:r>
              <a:rPr b="1" lang="en-IN"/>
              <a:t>Spatio-temporal Texture Analysis</a:t>
            </a:r>
            <a:endParaRPr/>
          </a:p>
          <a:p>
            <a:pPr indent="0" lvl="0" marL="0" rtl="0" algn="ctr">
              <a:spcBef>
                <a:spcPts val="600"/>
              </a:spcBef>
              <a:spcAft>
                <a:spcPts val="0"/>
              </a:spcAft>
              <a:buSzPts val="1120"/>
              <a:buNone/>
            </a:pPr>
            <a:r>
              <a:rPr lang="en-IN" sz="1600"/>
              <a:t>By</a:t>
            </a:r>
            <a:endParaRPr/>
          </a:p>
          <a:p>
            <a:pPr indent="0" lvl="0" marL="0" rtl="0" algn="ctr">
              <a:spcBef>
                <a:spcPts val="600"/>
              </a:spcBef>
              <a:spcAft>
                <a:spcPts val="0"/>
              </a:spcAft>
              <a:buSzPts val="1120"/>
              <a:buNone/>
            </a:pPr>
            <a:r>
              <a:t/>
            </a:r>
            <a:endParaRPr sz="1600"/>
          </a:p>
          <a:p>
            <a:pPr indent="0" lvl="0" marL="0" rtl="0" algn="ctr">
              <a:spcBef>
                <a:spcPts val="600"/>
              </a:spcBef>
              <a:spcAft>
                <a:spcPts val="0"/>
              </a:spcAft>
              <a:buSzPts val="1120"/>
              <a:buNone/>
            </a:pPr>
            <a:r>
              <a:rPr lang="en-IN" sz="1600"/>
              <a:t>Yu Hao, Zhi-Jie Xu, Jiu-Lun Fan</a:t>
            </a:r>
            <a:endParaRPr/>
          </a:p>
          <a:p>
            <a:pPr indent="0" lvl="0" marL="0" rtl="0" algn="ctr">
              <a:spcBef>
                <a:spcPts val="600"/>
              </a:spcBef>
              <a:spcAft>
                <a:spcPts val="0"/>
              </a:spcAft>
              <a:buSzPts val="1120"/>
              <a:buNone/>
            </a:pPr>
            <a:r>
              <a:rPr lang="en-IN" sz="1600"/>
              <a:t>School of Computer Science and Technology, Xi′an University of Posts and Telecommunications, Xi′an 710121, China</a:t>
            </a:r>
            <a:endParaRPr/>
          </a:p>
          <a:p>
            <a:pPr indent="0" lvl="0" marL="0" rtl="0" algn="ctr">
              <a:spcBef>
                <a:spcPts val="600"/>
              </a:spcBef>
              <a:spcAft>
                <a:spcPts val="0"/>
              </a:spcAft>
              <a:buSzPts val="1120"/>
              <a:buNone/>
            </a:pPr>
            <a:r>
              <a:rPr lang="en-IN" sz="1600"/>
              <a:t>School of Computing and Engineering, University of Huddersfield, Huddersfield HD1 3DH, UK</a:t>
            </a:r>
            <a:endParaRPr sz="1800"/>
          </a:p>
          <a:p>
            <a:pPr indent="0" lvl="0" marL="0" rtl="0" algn="ctr">
              <a:spcBef>
                <a:spcPts val="600"/>
              </a:spcBef>
              <a:spcAft>
                <a:spcPts val="0"/>
              </a:spcAft>
              <a:buSzPts val="1120"/>
              <a:buNone/>
            </a:pPr>
            <a:r>
              <a:t/>
            </a:r>
            <a:endParaRPr sz="1600"/>
          </a:p>
          <a:p>
            <a:pPr indent="0" lvl="0" marL="0" rtl="0" algn="ctr">
              <a:spcBef>
                <a:spcPts val="600"/>
              </a:spcBef>
              <a:spcAft>
                <a:spcPts val="0"/>
              </a:spcAft>
              <a:buSzPts val="1120"/>
              <a:buNone/>
            </a:pPr>
            <a:r>
              <a:rPr lang="en-IN" sz="1600"/>
              <a:t> Jing Wang</a:t>
            </a:r>
            <a:endParaRPr/>
          </a:p>
          <a:p>
            <a:pPr indent="0" lvl="0" marL="0" rtl="0" algn="ctr">
              <a:spcBef>
                <a:spcPts val="600"/>
              </a:spcBef>
              <a:spcAft>
                <a:spcPts val="0"/>
              </a:spcAft>
              <a:buSzPts val="1120"/>
              <a:buNone/>
            </a:pPr>
            <a:r>
              <a:rPr lang="en-IN" sz="1600"/>
              <a:t>Faculty of Arts Computing Engineering and Sciences, Sheffield Hallam University, Sheffield S1 1WB, UK</a:t>
            </a:r>
            <a:endParaRPr/>
          </a:p>
          <a:p>
            <a:pPr indent="0" lvl="0" marL="0" rtl="0" algn="ctr">
              <a:spcBef>
                <a:spcPts val="600"/>
              </a:spcBef>
              <a:spcAft>
                <a:spcPts val="0"/>
              </a:spcAft>
              <a:buSzPts val="1120"/>
              <a:buNone/>
            </a:pPr>
            <a:r>
              <a:rPr b="1" lang="en-IN" sz="1600"/>
              <a:t>2019</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4"/>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sz="1400"/>
            </a:br>
            <a:r>
              <a:rPr lang="en-IN" sz="4000"/>
              <a:t>Purpose</a:t>
            </a:r>
            <a:endParaRPr/>
          </a:p>
        </p:txBody>
      </p:sp>
      <p:sp>
        <p:nvSpPr>
          <p:cNvPr id="224" name="Google Shape;224;p14"/>
          <p:cNvSpPr txBox="1"/>
          <p:nvPr>
            <p:ph idx="1" type="body"/>
          </p:nvPr>
        </p:nvSpPr>
        <p:spPr>
          <a:xfrm>
            <a:off x="457200" y="1600200"/>
            <a:ext cx="7972452" cy="4873752"/>
          </a:xfrm>
          <a:prstGeom prst="rect">
            <a:avLst/>
          </a:prstGeom>
          <a:noFill/>
          <a:ln>
            <a:noFill/>
          </a:ln>
        </p:spPr>
        <p:txBody>
          <a:bodyPr anchorCtr="0" anchor="ctr" bIns="45700" lIns="91425" spcFirstLastPara="1" rIns="91425" wrap="square" tIns="45700">
            <a:normAutofit/>
          </a:bodyPr>
          <a:lstStyle/>
          <a:p>
            <a:pPr indent="-274320" lvl="0" marL="274320" rtl="0" algn="l">
              <a:spcBef>
                <a:spcPts val="0"/>
              </a:spcBef>
              <a:spcAft>
                <a:spcPts val="0"/>
              </a:spcAft>
              <a:buSzPts val="1680"/>
              <a:buFont typeface="Century Schoolbook"/>
              <a:buAutoNum type="arabicPeriod"/>
            </a:pPr>
            <a:r>
              <a:rPr b="1" i="0" lang="en-IN">
                <a:solidFill>
                  <a:srgbClr val="262626"/>
                </a:solidFill>
                <a:latin typeface="Arial"/>
                <a:ea typeface="Arial"/>
                <a:cs typeface="Arial"/>
                <a:sym typeface="Arial"/>
              </a:rPr>
              <a:t>Innovative Model:</a:t>
            </a:r>
            <a:r>
              <a:rPr b="0" i="0" lang="en-IN">
                <a:solidFill>
                  <a:srgbClr val="262626"/>
                </a:solidFill>
                <a:latin typeface="Arial"/>
                <a:ea typeface="Arial"/>
                <a:cs typeface="Arial"/>
                <a:sym typeface="Arial"/>
              </a:rPr>
              <a:t> </a:t>
            </a:r>
            <a:r>
              <a:rPr lang="en-IN">
                <a:solidFill>
                  <a:srgbClr val="262626"/>
                </a:solidFill>
                <a:latin typeface="Arial"/>
                <a:ea typeface="Arial"/>
                <a:cs typeface="Arial"/>
                <a:sym typeface="Arial"/>
              </a:rPr>
              <a:t>M</a:t>
            </a:r>
            <a:r>
              <a:rPr b="0" i="0" lang="en-IN">
                <a:solidFill>
                  <a:srgbClr val="262626"/>
                </a:solidFill>
                <a:latin typeface="Arial"/>
                <a:ea typeface="Arial"/>
                <a:cs typeface="Arial"/>
                <a:sym typeface="Arial"/>
              </a:rPr>
              <a:t>odel for analyzing spatial-temporal textures(STT) detect abnormal crowd behaviors.</a:t>
            </a:r>
            <a:endParaRPr/>
          </a:p>
          <a:p>
            <a:pPr indent="-167640" lvl="0" marL="274320" rtl="0" algn="l">
              <a:spcBef>
                <a:spcPts val="600"/>
              </a:spcBef>
              <a:spcAft>
                <a:spcPts val="0"/>
              </a:spcAft>
              <a:buSzPts val="1680"/>
              <a:buFont typeface="Century Schoolbook"/>
              <a:buNone/>
            </a:pPr>
            <a:r>
              <a:t/>
            </a:r>
            <a:endParaRPr b="0" i="0">
              <a:solidFill>
                <a:srgbClr val="262626"/>
              </a:solidFill>
              <a:latin typeface="Arial"/>
              <a:ea typeface="Arial"/>
              <a:cs typeface="Arial"/>
              <a:sym typeface="Arial"/>
            </a:endParaRPr>
          </a:p>
          <a:p>
            <a:pPr indent="-274320" lvl="0" marL="274320" rtl="0" algn="l">
              <a:spcBef>
                <a:spcPts val="600"/>
              </a:spcBef>
              <a:spcAft>
                <a:spcPts val="0"/>
              </a:spcAft>
              <a:buSzPts val="1680"/>
              <a:buFont typeface="Century Schoolbook"/>
              <a:buAutoNum type="arabicPeriod"/>
            </a:pPr>
            <a:r>
              <a:rPr b="1" i="0" lang="en-IN">
                <a:solidFill>
                  <a:srgbClr val="262626"/>
                </a:solidFill>
                <a:latin typeface="Arial"/>
                <a:ea typeface="Arial"/>
                <a:cs typeface="Arial"/>
                <a:sym typeface="Arial"/>
              </a:rPr>
              <a:t>Anomaly Detection:</a:t>
            </a:r>
            <a:r>
              <a:rPr b="0" i="0" lang="en-IN">
                <a:solidFill>
                  <a:srgbClr val="262626"/>
                </a:solidFill>
                <a:latin typeface="Arial"/>
                <a:ea typeface="Arial"/>
                <a:cs typeface="Arial"/>
                <a:sym typeface="Arial"/>
              </a:rPr>
              <a:t> Using STT analysis, this model identifies irregularities in crowd movements and appearances, </a:t>
            </a:r>
            <a:endParaRPr/>
          </a:p>
          <a:p>
            <a:pPr indent="-167640" lvl="0" marL="274320" rtl="0" algn="l">
              <a:spcBef>
                <a:spcPts val="600"/>
              </a:spcBef>
              <a:spcAft>
                <a:spcPts val="0"/>
              </a:spcAft>
              <a:buSzPts val="1680"/>
              <a:buFont typeface="Century Schoolbook"/>
              <a:buNone/>
            </a:pPr>
            <a:r>
              <a:t/>
            </a:r>
            <a:endParaRPr b="0" i="0">
              <a:solidFill>
                <a:srgbClr val="262626"/>
              </a:solidFill>
              <a:latin typeface="Arial"/>
              <a:ea typeface="Arial"/>
              <a:cs typeface="Arial"/>
              <a:sym typeface="Arial"/>
            </a:endParaRPr>
          </a:p>
          <a:p>
            <a:pPr indent="-274320" lvl="0" marL="274320" rtl="0" algn="l">
              <a:spcBef>
                <a:spcPts val="600"/>
              </a:spcBef>
              <a:spcAft>
                <a:spcPts val="0"/>
              </a:spcAft>
              <a:buSzPts val="1680"/>
              <a:buFont typeface="Century Schoolbook"/>
              <a:buAutoNum type="arabicPeriod"/>
            </a:pPr>
            <a:r>
              <a:rPr b="1" i="0" lang="en-IN">
                <a:solidFill>
                  <a:srgbClr val="262626"/>
                </a:solidFill>
                <a:latin typeface="Arial"/>
                <a:ea typeface="Arial"/>
                <a:cs typeface="Arial"/>
                <a:sym typeface="Arial"/>
              </a:rPr>
              <a:t>Broad Applications:</a:t>
            </a:r>
            <a:r>
              <a:rPr b="0" i="0" lang="en-IN">
                <a:solidFill>
                  <a:srgbClr val="262626"/>
                </a:solidFill>
                <a:latin typeface="Arial"/>
                <a:ea typeface="Arial"/>
                <a:cs typeface="Arial"/>
                <a:sym typeface="Arial"/>
              </a:rPr>
              <a:t> public safety, event management, and security, ensuring timely responses to crowd-related incidents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5"/>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sz="3200"/>
              <a:t>methodology</a:t>
            </a:r>
            <a:endParaRPr/>
          </a:p>
        </p:txBody>
      </p:sp>
      <p:pic>
        <p:nvPicPr>
          <p:cNvPr id="231" name="Google Shape;231;p15"/>
          <p:cNvPicPr preferRelativeResize="0"/>
          <p:nvPr/>
        </p:nvPicPr>
        <p:blipFill rotWithShape="1">
          <a:blip r:embed="rId3">
            <a:alphaModFix/>
          </a:blip>
          <a:srcRect b="0" l="0" r="0" t="0"/>
          <a:stretch/>
        </p:blipFill>
        <p:spPr>
          <a:xfrm>
            <a:off x="133932" y="2060848"/>
            <a:ext cx="8614532" cy="3528392"/>
          </a:xfrm>
          <a:prstGeom prst="rect">
            <a:avLst/>
          </a:prstGeom>
          <a:noFill/>
          <a:ln>
            <a:noFill/>
          </a:ln>
        </p:spPr>
      </p:pic>
      <p:sp>
        <p:nvSpPr>
          <p:cNvPr id="232" name="Google Shape;232;p15"/>
          <p:cNvSpPr/>
          <p:nvPr/>
        </p:nvSpPr>
        <p:spPr>
          <a:xfrm>
            <a:off x="279866" y="5013176"/>
            <a:ext cx="720080" cy="432048"/>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6"/>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Spatio-temporal texture analysis</a:t>
            </a:r>
            <a:endParaRPr/>
          </a:p>
        </p:txBody>
      </p:sp>
      <p:sp>
        <p:nvSpPr>
          <p:cNvPr id="239" name="Google Shape;239;p16"/>
          <p:cNvSpPr txBox="1"/>
          <p:nvPr>
            <p:ph idx="1" type="body"/>
          </p:nvPr>
        </p:nvSpPr>
        <p:spPr>
          <a:xfrm>
            <a:off x="457200" y="1600200"/>
            <a:ext cx="3754760" cy="487375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80"/>
              <a:buNone/>
            </a:pPr>
            <a:r>
              <a:rPr lang="en-IN"/>
              <a:t>The study of how textures change over different spatial locations and across different time frames. This analysis can provide valuable insights into the underlying patterns and dynamics within spatio-temporal data.</a:t>
            </a:r>
            <a:endParaRPr sz="1200"/>
          </a:p>
        </p:txBody>
      </p:sp>
      <p:pic>
        <p:nvPicPr>
          <p:cNvPr id="240" name="Google Shape;240;p16"/>
          <p:cNvPicPr preferRelativeResize="0"/>
          <p:nvPr/>
        </p:nvPicPr>
        <p:blipFill rotWithShape="1">
          <a:blip r:embed="rId3">
            <a:alphaModFix/>
          </a:blip>
          <a:srcRect b="0" l="0" r="0" t="0"/>
          <a:stretch/>
        </p:blipFill>
        <p:spPr>
          <a:xfrm>
            <a:off x="4257513" y="1916832"/>
            <a:ext cx="4429289" cy="4336504"/>
          </a:xfrm>
          <a:prstGeom prst="rect">
            <a:avLst/>
          </a:prstGeom>
          <a:noFill/>
          <a:ln>
            <a:noFill/>
          </a:ln>
        </p:spPr>
      </p:pic>
      <p:sp>
        <p:nvSpPr>
          <p:cNvPr id="241" name="Google Shape;241;p16"/>
          <p:cNvSpPr/>
          <p:nvPr/>
        </p:nvSpPr>
        <p:spPr>
          <a:xfrm>
            <a:off x="4139952" y="5841341"/>
            <a:ext cx="720080" cy="432048"/>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7"/>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Spatio-temporal volume slicing</a:t>
            </a:r>
            <a:endParaRPr/>
          </a:p>
        </p:txBody>
      </p:sp>
      <p:sp>
        <p:nvSpPr>
          <p:cNvPr id="248" name="Google Shape;248;p17"/>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680"/>
              <a:buChar char="🞆"/>
            </a:pPr>
            <a:r>
              <a:rPr lang="en-IN"/>
              <a:t>Approach 1: Information entropy</a:t>
            </a:r>
            <a:endParaRPr/>
          </a:p>
        </p:txBody>
      </p:sp>
      <p:pic>
        <p:nvPicPr>
          <p:cNvPr id="249" name="Google Shape;249;p17"/>
          <p:cNvPicPr preferRelativeResize="0"/>
          <p:nvPr/>
        </p:nvPicPr>
        <p:blipFill rotWithShape="1">
          <a:blip r:embed="rId3">
            <a:alphaModFix/>
          </a:blip>
          <a:srcRect b="0" l="0" r="0" t="0"/>
          <a:stretch/>
        </p:blipFill>
        <p:spPr>
          <a:xfrm>
            <a:off x="1461618" y="2564485"/>
            <a:ext cx="5198614" cy="1729028"/>
          </a:xfrm>
          <a:prstGeom prst="rect">
            <a:avLst/>
          </a:prstGeom>
          <a:noFill/>
          <a:ln>
            <a:noFill/>
          </a:ln>
        </p:spPr>
      </p:pic>
      <p:sp>
        <p:nvSpPr>
          <p:cNvPr id="250" name="Google Shape;250;p17"/>
          <p:cNvSpPr txBox="1"/>
          <p:nvPr/>
        </p:nvSpPr>
        <p:spPr>
          <a:xfrm>
            <a:off x="179514" y="4037076"/>
            <a:ext cx="42963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Schoolbook"/>
              <a:ea typeface="Century Schoolbook"/>
              <a:cs typeface="Century Schoolbook"/>
              <a:sym typeface="Century Schoolbook"/>
            </a:endParaRPr>
          </a:p>
        </p:txBody>
      </p:sp>
      <p:pic>
        <p:nvPicPr>
          <p:cNvPr id="251" name="Google Shape;251;p17"/>
          <p:cNvPicPr preferRelativeResize="0"/>
          <p:nvPr/>
        </p:nvPicPr>
        <p:blipFill rotWithShape="1">
          <a:blip r:embed="rId4">
            <a:alphaModFix/>
          </a:blip>
          <a:srcRect b="0" l="0" r="0" t="0"/>
          <a:stretch/>
        </p:blipFill>
        <p:spPr>
          <a:xfrm>
            <a:off x="1328853" y="4542784"/>
            <a:ext cx="5763429" cy="1495634"/>
          </a:xfrm>
          <a:prstGeom prst="rect">
            <a:avLst/>
          </a:prstGeom>
          <a:noFill/>
          <a:ln>
            <a:noFill/>
          </a:ln>
        </p:spPr>
      </p:pic>
      <p:pic>
        <p:nvPicPr>
          <p:cNvPr id="252" name="Google Shape;252;p17"/>
          <p:cNvPicPr preferRelativeResize="0"/>
          <p:nvPr/>
        </p:nvPicPr>
        <p:blipFill rotWithShape="1">
          <a:blip r:embed="rId5">
            <a:alphaModFix/>
          </a:blip>
          <a:srcRect b="0" l="0" r="0" t="0"/>
          <a:stretch/>
        </p:blipFill>
        <p:spPr>
          <a:xfrm rot="-5400000">
            <a:off x="1899645" y="4343847"/>
            <a:ext cx="420501" cy="607035"/>
          </a:xfrm>
          <a:prstGeom prst="rect">
            <a:avLst/>
          </a:prstGeom>
          <a:noFill/>
          <a:ln>
            <a:noFill/>
          </a:ln>
        </p:spPr>
      </p:pic>
      <p:pic>
        <p:nvPicPr>
          <p:cNvPr id="253" name="Google Shape;253;p17"/>
          <p:cNvPicPr preferRelativeResize="0"/>
          <p:nvPr/>
        </p:nvPicPr>
        <p:blipFill rotWithShape="1">
          <a:blip r:embed="rId4">
            <a:alphaModFix/>
          </a:blip>
          <a:srcRect b="76933" l="0" r="87652" t="0"/>
          <a:stretch/>
        </p:blipFill>
        <p:spPr>
          <a:xfrm>
            <a:off x="1728646" y="4542786"/>
            <a:ext cx="711696" cy="3449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8"/>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Spatio-temporal volume slicing</a:t>
            </a:r>
            <a:endParaRPr/>
          </a:p>
        </p:txBody>
      </p:sp>
      <p:sp>
        <p:nvSpPr>
          <p:cNvPr id="260" name="Google Shape;260;p18"/>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680"/>
              <a:buChar char="🞆"/>
            </a:pPr>
            <a:r>
              <a:rPr lang="en-IN"/>
              <a:t>Approach 1: Information entropy</a:t>
            </a:r>
            <a:endParaRPr/>
          </a:p>
        </p:txBody>
      </p:sp>
      <p:pic>
        <p:nvPicPr>
          <p:cNvPr id="261" name="Google Shape;261;p18"/>
          <p:cNvPicPr preferRelativeResize="0"/>
          <p:nvPr/>
        </p:nvPicPr>
        <p:blipFill rotWithShape="1">
          <a:blip r:embed="rId3">
            <a:alphaModFix/>
          </a:blip>
          <a:srcRect b="0" l="0" r="0" t="0"/>
          <a:stretch/>
        </p:blipFill>
        <p:spPr>
          <a:xfrm rot="-5400000">
            <a:off x="1899645" y="4343847"/>
            <a:ext cx="420501" cy="607035"/>
          </a:xfrm>
          <a:prstGeom prst="rect">
            <a:avLst/>
          </a:prstGeom>
          <a:noFill/>
          <a:ln>
            <a:noFill/>
          </a:ln>
        </p:spPr>
      </p:pic>
      <p:pic>
        <p:nvPicPr>
          <p:cNvPr id="262" name="Google Shape;262;p18"/>
          <p:cNvPicPr preferRelativeResize="0"/>
          <p:nvPr/>
        </p:nvPicPr>
        <p:blipFill rotWithShape="1">
          <a:blip r:embed="rId4">
            <a:alphaModFix/>
          </a:blip>
          <a:srcRect b="0" l="0" r="0" t="0"/>
          <a:stretch/>
        </p:blipFill>
        <p:spPr>
          <a:xfrm>
            <a:off x="758359" y="2009237"/>
            <a:ext cx="6865285" cy="4873752"/>
          </a:xfrm>
          <a:prstGeom prst="rect">
            <a:avLst/>
          </a:prstGeom>
          <a:noFill/>
          <a:ln>
            <a:noFill/>
          </a:ln>
        </p:spPr>
      </p:pic>
      <p:pic>
        <p:nvPicPr>
          <p:cNvPr id="263" name="Google Shape;263;p18"/>
          <p:cNvPicPr preferRelativeResize="0"/>
          <p:nvPr/>
        </p:nvPicPr>
        <p:blipFill rotWithShape="1">
          <a:blip r:embed="rId5">
            <a:alphaModFix/>
          </a:blip>
          <a:srcRect b="0" l="0" r="0" t="0"/>
          <a:stretch/>
        </p:blipFill>
        <p:spPr>
          <a:xfrm>
            <a:off x="1495369" y="6473952"/>
            <a:ext cx="1390844" cy="11431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9"/>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Spatio-temporal volume slicing</a:t>
            </a:r>
            <a:endParaRPr/>
          </a:p>
        </p:txBody>
      </p:sp>
      <p:sp>
        <p:nvSpPr>
          <p:cNvPr id="270" name="Google Shape;270;p19"/>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680"/>
              <a:buChar char="🞆"/>
            </a:pPr>
            <a:r>
              <a:rPr lang="en-IN"/>
              <a:t>Approach 1: Information entropy</a:t>
            </a:r>
            <a:endParaRPr/>
          </a:p>
        </p:txBody>
      </p:sp>
      <p:pic>
        <p:nvPicPr>
          <p:cNvPr id="271" name="Google Shape;271;p19"/>
          <p:cNvPicPr preferRelativeResize="0"/>
          <p:nvPr/>
        </p:nvPicPr>
        <p:blipFill rotWithShape="1">
          <a:blip r:embed="rId3">
            <a:alphaModFix/>
          </a:blip>
          <a:srcRect b="0" l="0" r="0" t="0"/>
          <a:stretch/>
        </p:blipFill>
        <p:spPr>
          <a:xfrm rot="-5400000">
            <a:off x="1899645" y="4343847"/>
            <a:ext cx="420501" cy="607035"/>
          </a:xfrm>
          <a:prstGeom prst="rect">
            <a:avLst/>
          </a:prstGeom>
          <a:noFill/>
          <a:ln>
            <a:noFill/>
          </a:ln>
        </p:spPr>
      </p:pic>
      <p:pic>
        <p:nvPicPr>
          <p:cNvPr id="272" name="Google Shape;272;p19"/>
          <p:cNvPicPr preferRelativeResize="0"/>
          <p:nvPr/>
        </p:nvPicPr>
        <p:blipFill rotWithShape="1">
          <a:blip r:embed="rId4">
            <a:alphaModFix/>
          </a:blip>
          <a:srcRect b="-3690" l="49753" r="3801" t="3691"/>
          <a:stretch/>
        </p:blipFill>
        <p:spPr>
          <a:xfrm>
            <a:off x="1302062" y="4337720"/>
            <a:ext cx="6048673" cy="2592288"/>
          </a:xfrm>
          <a:prstGeom prst="rect">
            <a:avLst/>
          </a:prstGeom>
          <a:noFill/>
          <a:ln>
            <a:noFill/>
          </a:ln>
        </p:spPr>
      </p:pic>
      <p:pic>
        <p:nvPicPr>
          <p:cNvPr id="273" name="Google Shape;273;p19"/>
          <p:cNvPicPr preferRelativeResize="0"/>
          <p:nvPr/>
        </p:nvPicPr>
        <p:blipFill rotWithShape="1">
          <a:blip r:embed="rId4">
            <a:alphaModFix/>
          </a:blip>
          <a:srcRect b="0" l="0" r="53555" t="22747"/>
          <a:stretch/>
        </p:blipFill>
        <p:spPr>
          <a:xfrm>
            <a:off x="1115618" y="2780930"/>
            <a:ext cx="6048673" cy="2002611"/>
          </a:xfrm>
          <a:prstGeom prst="rect">
            <a:avLst/>
          </a:prstGeom>
          <a:noFill/>
          <a:ln>
            <a:noFill/>
          </a:ln>
        </p:spPr>
      </p:pic>
      <p:pic>
        <p:nvPicPr>
          <p:cNvPr id="274" name="Google Shape;274;p19"/>
          <p:cNvPicPr preferRelativeResize="0"/>
          <p:nvPr/>
        </p:nvPicPr>
        <p:blipFill rotWithShape="1">
          <a:blip r:embed="rId4">
            <a:alphaModFix/>
          </a:blip>
          <a:srcRect b="81827" l="30735" r="26137" t="2994"/>
          <a:stretch/>
        </p:blipFill>
        <p:spPr>
          <a:xfrm>
            <a:off x="1518084" y="2206533"/>
            <a:ext cx="5616624" cy="3935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t>Index</a:t>
            </a:r>
            <a:endParaRPr/>
          </a:p>
        </p:txBody>
      </p:sp>
      <p:sp>
        <p:nvSpPr>
          <p:cNvPr id="148" name="Google Shape;148;p2"/>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680"/>
              <a:buChar char="🞆"/>
            </a:pPr>
            <a:r>
              <a:rPr lang="en-IN"/>
              <a:t>Motivation</a:t>
            </a:r>
            <a:endParaRPr/>
          </a:p>
          <a:p>
            <a:pPr indent="-274320" lvl="0" marL="274320" rtl="0" algn="l">
              <a:spcBef>
                <a:spcPts val="600"/>
              </a:spcBef>
              <a:spcAft>
                <a:spcPts val="0"/>
              </a:spcAft>
              <a:buSzPts val="1680"/>
              <a:buChar char="🞆"/>
            </a:pPr>
            <a:r>
              <a:rPr lang="en-IN"/>
              <a:t>Problem Statement</a:t>
            </a:r>
            <a:endParaRPr/>
          </a:p>
          <a:p>
            <a:pPr indent="-274320" lvl="0" marL="274320" rtl="0" algn="l">
              <a:spcBef>
                <a:spcPts val="600"/>
              </a:spcBef>
              <a:spcAft>
                <a:spcPts val="0"/>
              </a:spcAft>
              <a:buSzPts val="1680"/>
              <a:buChar char="🞆"/>
            </a:pPr>
            <a:r>
              <a:rPr lang="en-IN"/>
              <a:t>Objective</a:t>
            </a:r>
            <a:endParaRPr/>
          </a:p>
          <a:p>
            <a:pPr indent="-274320" lvl="0" marL="274320" rtl="0" algn="l">
              <a:spcBef>
                <a:spcPts val="600"/>
              </a:spcBef>
              <a:spcAft>
                <a:spcPts val="0"/>
              </a:spcAft>
              <a:buSzPts val="1680"/>
              <a:buChar char="🞆"/>
            </a:pPr>
            <a:r>
              <a:rPr lang="en-IN"/>
              <a:t> Literature Review</a:t>
            </a:r>
            <a:endParaRPr/>
          </a:p>
          <a:p>
            <a:pPr indent="-167640" lvl="0" marL="274320" rtl="0" algn="l">
              <a:spcBef>
                <a:spcPts val="600"/>
              </a:spcBef>
              <a:spcAft>
                <a:spcPts val="0"/>
              </a:spcAft>
              <a:buSzPts val="1680"/>
              <a:buNone/>
            </a:pPr>
            <a:r>
              <a:t/>
            </a:r>
            <a:endParaRPr/>
          </a:p>
          <a:p>
            <a:pPr indent="-167640" lvl="0" marL="274320" rtl="0" algn="l">
              <a:spcBef>
                <a:spcPts val="600"/>
              </a:spcBef>
              <a:spcAft>
                <a:spcPts val="0"/>
              </a:spcAft>
              <a:buSzPts val="168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0"/>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Spatio-temporal volume slicing</a:t>
            </a:r>
            <a:endParaRPr/>
          </a:p>
        </p:txBody>
      </p:sp>
      <p:sp>
        <p:nvSpPr>
          <p:cNvPr id="281" name="Google Shape;281;p20"/>
          <p:cNvSpPr txBox="1"/>
          <p:nvPr>
            <p:ph idx="1" type="body"/>
          </p:nvPr>
        </p:nvSpPr>
        <p:spPr>
          <a:xfrm>
            <a:off x="323528" y="1600200"/>
            <a:ext cx="7994304" cy="4873752"/>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680"/>
              <a:buChar char="🞆"/>
            </a:pPr>
            <a:r>
              <a:rPr lang="en-IN"/>
              <a:t>Approach 2: Optimization through </a:t>
            </a:r>
            <a:r>
              <a:rPr b="1" lang="en-IN"/>
              <a:t>Gabor Filtering</a:t>
            </a:r>
            <a:endParaRPr/>
          </a:p>
        </p:txBody>
      </p:sp>
      <p:pic>
        <p:nvPicPr>
          <p:cNvPr id="282" name="Google Shape;282;p20"/>
          <p:cNvPicPr preferRelativeResize="0"/>
          <p:nvPr/>
        </p:nvPicPr>
        <p:blipFill rotWithShape="1">
          <a:blip r:embed="rId3">
            <a:alphaModFix/>
          </a:blip>
          <a:srcRect b="0" l="0" r="0" t="0"/>
          <a:stretch/>
        </p:blipFill>
        <p:spPr>
          <a:xfrm rot="-5400000">
            <a:off x="1899645" y="4343847"/>
            <a:ext cx="420501" cy="607035"/>
          </a:xfrm>
          <a:prstGeom prst="rect">
            <a:avLst/>
          </a:prstGeom>
          <a:noFill/>
          <a:ln>
            <a:noFill/>
          </a:ln>
        </p:spPr>
      </p:pic>
      <p:pic>
        <p:nvPicPr>
          <p:cNvPr id="283" name="Google Shape;283;p20"/>
          <p:cNvPicPr preferRelativeResize="0"/>
          <p:nvPr/>
        </p:nvPicPr>
        <p:blipFill rotWithShape="1">
          <a:blip r:embed="rId4">
            <a:alphaModFix/>
          </a:blip>
          <a:srcRect b="0" l="0" r="0" t="0"/>
          <a:stretch/>
        </p:blipFill>
        <p:spPr>
          <a:xfrm>
            <a:off x="971600" y="2061983"/>
            <a:ext cx="6629318" cy="4628449"/>
          </a:xfrm>
          <a:prstGeom prst="rect">
            <a:avLst/>
          </a:prstGeom>
          <a:noFill/>
          <a:ln>
            <a:noFill/>
          </a:ln>
        </p:spPr>
      </p:pic>
      <p:pic>
        <p:nvPicPr>
          <p:cNvPr id="284" name="Google Shape;284;p20"/>
          <p:cNvPicPr preferRelativeResize="0"/>
          <p:nvPr/>
        </p:nvPicPr>
        <p:blipFill rotWithShape="1">
          <a:blip r:embed="rId5">
            <a:alphaModFix/>
          </a:blip>
          <a:srcRect b="0" l="0" r="0" t="0"/>
          <a:stretch/>
        </p:blipFill>
        <p:spPr>
          <a:xfrm>
            <a:off x="971600" y="2004664"/>
            <a:ext cx="6629318" cy="48737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2"/>
          <p:cNvSpPr txBox="1"/>
          <p:nvPr>
            <p:ph type="title"/>
          </p:nvPr>
        </p:nvSpPr>
        <p:spPr>
          <a:xfrm>
            <a:off x="457200" y="-66632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Spatio-temporal volume slicing</a:t>
            </a:r>
            <a:endParaRPr/>
          </a:p>
        </p:txBody>
      </p:sp>
      <p:sp>
        <p:nvSpPr>
          <p:cNvPr id="291" name="Google Shape;291;p22"/>
          <p:cNvSpPr txBox="1"/>
          <p:nvPr>
            <p:ph idx="1" type="body"/>
          </p:nvPr>
        </p:nvSpPr>
        <p:spPr>
          <a:xfrm>
            <a:off x="457200" y="294460"/>
            <a:ext cx="7860632" cy="4430684"/>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680"/>
              <a:buChar char="🞆"/>
            </a:pPr>
            <a:r>
              <a:rPr lang="en-IN"/>
              <a:t>Approach 2: Optimization through Gabor filtering</a:t>
            </a:r>
            <a:endParaRPr/>
          </a:p>
        </p:txBody>
      </p:sp>
      <p:pic>
        <p:nvPicPr>
          <p:cNvPr id="292" name="Google Shape;292;p22"/>
          <p:cNvPicPr preferRelativeResize="0"/>
          <p:nvPr/>
        </p:nvPicPr>
        <p:blipFill rotWithShape="1">
          <a:blip r:embed="rId3">
            <a:alphaModFix/>
          </a:blip>
          <a:srcRect b="0" l="0" r="0" t="0"/>
          <a:stretch/>
        </p:blipFill>
        <p:spPr>
          <a:xfrm rot="-5400000">
            <a:off x="1899645" y="4343847"/>
            <a:ext cx="420501" cy="607035"/>
          </a:xfrm>
          <a:prstGeom prst="rect">
            <a:avLst/>
          </a:prstGeom>
          <a:noFill/>
          <a:ln>
            <a:noFill/>
          </a:ln>
        </p:spPr>
      </p:pic>
      <p:pic>
        <p:nvPicPr>
          <p:cNvPr id="293" name="Google Shape;293;p22"/>
          <p:cNvPicPr preferRelativeResize="0"/>
          <p:nvPr/>
        </p:nvPicPr>
        <p:blipFill rotWithShape="1">
          <a:blip r:embed="rId4">
            <a:alphaModFix/>
          </a:blip>
          <a:srcRect b="0" l="0" r="0" t="0"/>
          <a:stretch/>
        </p:blipFill>
        <p:spPr>
          <a:xfrm>
            <a:off x="2109895" y="693381"/>
            <a:ext cx="4218953" cy="61646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1"/>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Spatio-temporal volume slicing</a:t>
            </a:r>
            <a:endParaRPr/>
          </a:p>
        </p:txBody>
      </p:sp>
      <p:sp>
        <p:nvSpPr>
          <p:cNvPr id="300" name="Google Shape;300;p21"/>
          <p:cNvSpPr txBox="1"/>
          <p:nvPr>
            <p:ph idx="1" type="body"/>
          </p:nvPr>
        </p:nvSpPr>
        <p:spPr>
          <a:xfrm>
            <a:off x="323528" y="1600200"/>
            <a:ext cx="7994304" cy="4873752"/>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680"/>
              <a:buChar char="🞆"/>
            </a:pPr>
            <a:r>
              <a:rPr lang="en-IN"/>
              <a:t>Approach 2: Optimization through </a:t>
            </a:r>
            <a:r>
              <a:rPr b="1" lang="en-IN"/>
              <a:t>Gabor Filtering</a:t>
            </a:r>
            <a:endParaRPr/>
          </a:p>
        </p:txBody>
      </p:sp>
      <p:pic>
        <p:nvPicPr>
          <p:cNvPr id="301" name="Google Shape;301;p21"/>
          <p:cNvPicPr preferRelativeResize="0"/>
          <p:nvPr/>
        </p:nvPicPr>
        <p:blipFill rotWithShape="1">
          <a:blip r:embed="rId3">
            <a:alphaModFix/>
          </a:blip>
          <a:srcRect b="0" l="0" r="0" t="0"/>
          <a:stretch/>
        </p:blipFill>
        <p:spPr>
          <a:xfrm rot="-5400000">
            <a:off x="1899645" y="4343847"/>
            <a:ext cx="420501" cy="607035"/>
          </a:xfrm>
          <a:prstGeom prst="rect">
            <a:avLst/>
          </a:prstGeom>
          <a:noFill/>
          <a:ln>
            <a:noFill/>
          </a:ln>
        </p:spPr>
      </p:pic>
      <p:pic>
        <p:nvPicPr>
          <p:cNvPr id="302" name="Google Shape;302;p21"/>
          <p:cNvPicPr preferRelativeResize="0"/>
          <p:nvPr/>
        </p:nvPicPr>
        <p:blipFill rotWithShape="1">
          <a:blip r:embed="rId4">
            <a:alphaModFix/>
          </a:blip>
          <a:srcRect b="0" l="0" r="0" t="0"/>
          <a:stretch/>
        </p:blipFill>
        <p:spPr>
          <a:xfrm>
            <a:off x="611560" y="2061983"/>
            <a:ext cx="7200800" cy="4628449"/>
          </a:xfrm>
          <a:prstGeom prst="rect">
            <a:avLst/>
          </a:prstGeom>
          <a:noFill/>
          <a:ln>
            <a:noFill/>
          </a:ln>
        </p:spPr>
      </p:pic>
      <p:pic>
        <p:nvPicPr>
          <p:cNvPr descr="A person in a suit and tie&#10;&#10;Description automatically generated" id="303" name="Google Shape;303;p21"/>
          <p:cNvPicPr preferRelativeResize="0"/>
          <p:nvPr/>
        </p:nvPicPr>
        <p:blipFill rotWithShape="1">
          <a:blip r:embed="rId5">
            <a:alphaModFix/>
          </a:blip>
          <a:srcRect b="0" l="0" r="0" t="0"/>
          <a:stretch/>
        </p:blipFill>
        <p:spPr>
          <a:xfrm>
            <a:off x="755576" y="2065401"/>
            <a:ext cx="7056784" cy="47273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ph type="title"/>
          </p:nvPr>
        </p:nvSpPr>
        <p:spPr>
          <a:xfrm>
            <a:off x="457200" y="-675456"/>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Spatio-temporal volume slicing</a:t>
            </a:r>
            <a:endParaRPr/>
          </a:p>
        </p:txBody>
      </p:sp>
      <p:sp>
        <p:nvSpPr>
          <p:cNvPr id="310" name="Google Shape;310;p23"/>
          <p:cNvSpPr txBox="1"/>
          <p:nvPr>
            <p:ph idx="1" type="body"/>
          </p:nvPr>
        </p:nvSpPr>
        <p:spPr>
          <a:xfrm>
            <a:off x="457200" y="606933"/>
            <a:ext cx="7860632" cy="3661723"/>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680"/>
              <a:buChar char="🞆"/>
            </a:pPr>
            <a:r>
              <a:rPr lang="en-IN"/>
              <a:t>Approach 2: Optimization through Gabor filtering</a:t>
            </a:r>
            <a:endParaRPr/>
          </a:p>
        </p:txBody>
      </p:sp>
      <p:pic>
        <p:nvPicPr>
          <p:cNvPr id="311" name="Google Shape;311;p23"/>
          <p:cNvPicPr preferRelativeResize="0"/>
          <p:nvPr/>
        </p:nvPicPr>
        <p:blipFill rotWithShape="1">
          <a:blip r:embed="rId3">
            <a:alphaModFix/>
          </a:blip>
          <a:srcRect b="0" l="0" r="0" t="0"/>
          <a:stretch/>
        </p:blipFill>
        <p:spPr>
          <a:xfrm rot="-5400000">
            <a:off x="1899645" y="4343847"/>
            <a:ext cx="420501" cy="607035"/>
          </a:xfrm>
          <a:prstGeom prst="rect">
            <a:avLst/>
          </a:prstGeom>
          <a:noFill/>
          <a:ln>
            <a:noFill/>
          </a:ln>
        </p:spPr>
      </p:pic>
      <p:pic>
        <p:nvPicPr>
          <p:cNvPr id="312" name="Google Shape;312;p23"/>
          <p:cNvPicPr preferRelativeResize="0"/>
          <p:nvPr/>
        </p:nvPicPr>
        <p:blipFill rotWithShape="1">
          <a:blip r:embed="rId4">
            <a:alphaModFix/>
          </a:blip>
          <a:srcRect b="0" l="0" r="0" t="0"/>
          <a:stretch/>
        </p:blipFill>
        <p:spPr>
          <a:xfrm>
            <a:off x="518547" y="2543053"/>
            <a:ext cx="8106906" cy="17718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4"/>
          <p:cNvSpPr txBox="1"/>
          <p:nvPr>
            <p:ph type="title"/>
          </p:nvPr>
        </p:nvSpPr>
        <p:spPr>
          <a:xfrm>
            <a:off x="318356" y="44624"/>
            <a:ext cx="8507288" cy="14392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Century Schoolbook"/>
              <a:buNone/>
            </a:pPr>
            <a:r>
              <a:rPr lang="en-IN" sz="1400"/>
              <a:t>Paper 2: Effective Crowd Anomaly Detection Through</a:t>
            </a:r>
            <a:br>
              <a:rPr lang="en-IN" sz="1400"/>
            </a:br>
            <a:r>
              <a:rPr lang="en-IN" sz="1400"/>
              <a:t>Spatio-temporal Texture Analysis</a:t>
            </a:r>
            <a:br>
              <a:rPr lang="en-IN"/>
            </a:br>
            <a:r>
              <a:rPr lang="en-IN" sz="3200"/>
              <a:t>methodology: Gray Level Co-occurrence Matrix (GLCM)</a:t>
            </a:r>
            <a:endParaRPr/>
          </a:p>
        </p:txBody>
      </p:sp>
      <p:pic>
        <p:nvPicPr>
          <p:cNvPr id="319" name="Google Shape;319;p24"/>
          <p:cNvPicPr preferRelativeResize="0"/>
          <p:nvPr/>
        </p:nvPicPr>
        <p:blipFill rotWithShape="1">
          <a:blip r:embed="rId3">
            <a:alphaModFix/>
          </a:blip>
          <a:srcRect b="0" l="0" r="0" t="0"/>
          <a:stretch/>
        </p:blipFill>
        <p:spPr>
          <a:xfrm>
            <a:off x="304165" y="2276872"/>
            <a:ext cx="8352928" cy="3198993"/>
          </a:xfrm>
          <a:prstGeom prst="rect">
            <a:avLst/>
          </a:prstGeom>
          <a:noFill/>
          <a:ln>
            <a:noFill/>
          </a:ln>
        </p:spPr>
      </p:pic>
      <p:pic>
        <p:nvPicPr>
          <p:cNvPr id="320" name="Google Shape;320;p24"/>
          <p:cNvPicPr preferRelativeResize="0"/>
          <p:nvPr/>
        </p:nvPicPr>
        <p:blipFill rotWithShape="1">
          <a:blip r:embed="rId4">
            <a:alphaModFix/>
          </a:blip>
          <a:srcRect b="0" l="0" r="0" t="0"/>
          <a:stretch/>
        </p:blipFill>
        <p:spPr>
          <a:xfrm>
            <a:off x="154898" y="2421666"/>
            <a:ext cx="8651462" cy="3054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5"/>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sz="3200"/>
              <a:t>methodology</a:t>
            </a:r>
            <a:endParaRPr/>
          </a:p>
        </p:txBody>
      </p:sp>
      <p:pic>
        <p:nvPicPr>
          <p:cNvPr id="327" name="Google Shape;327;p25"/>
          <p:cNvPicPr preferRelativeResize="0"/>
          <p:nvPr/>
        </p:nvPicPr>
        <p:blipFill rotWithShape="1">
          <a:blip r:embed="rId3">
            <a:alphaModFix/>
          </a:blip>
          <a:srcRect b="0" l="8323" r="2104" t="0"/>
          <a:stretch/>
        </p:blipFill>
        <p:spPr>
          <a:xfrm>
            <a:off x="95686" y="1772816"/>
            <a:ext cx="8652778" cy="3371346"/>
          </a:xfrm>
          <a:prstGeom prst="rect">
            <a:avLst/>
          </a:prstGeom>
          <a:noFill/>
          <a:ln>
            <a:noFill/>
          </a:ln>
        </p:spPr>
      </p:pic>
      <p:sp>
        <p:nvSpPr>
          <p:cNvPr id="328" name="Google Shape;328;p25"/>
          <p:cNvSpPr/>
          <p:nvPr/>
        </p:nvSpPr>
        <p:spPr>
          <a:xfrm>
            <a:off x="-352019" y="4696072"/>
            <a:ext cx="720080" cy="432048"/>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1800">
                <a:solidFill>
                  <a:schemeClr val="lt1"/>
                </a:solidFill>
                <a:latin typeface="Century Schoolbook"/>
                <a:ea typeface="Century Schoolbook"/>
                <a:cs typeface="Century Schoolbook"/>
                <a:sym typeface="Century Schoolbook"/>
              </a:rPr>
              <a:t>v</a:t>
            </a:r>
            <a:endParaRPr sz="1800">
              <a:solidFill>
                <a:schemeClr val="lt1"/>
              </a:solidFill>
              <a:latin typeface="Century Schoolbook"/>
              <a:ea typeface="Century Schoolbook"/>
              <a:cs typeface="Century Schoolbook"/>
              <a:sym typeface="Century Schoolbook"/>
            </a:endParaRPr>
          </a:p>
        </p:txBody>
      </p:sp>
      <p:sp>
        <p:nvSpPr>
          <p:cNvPr id="329" name="Google Shape;329;p25"/>
          <p:cNvSpPr/>
          <p:nvPr/>
        </p:nvSpPr>
        <p:spPr>
          <a:xfrm>
            <a:off x="8748464" y="4712114"/>
            <a:ext cx="720080" cy="432048"/>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Dataset description</a:t>
            </a:r>
            <a:endParaRPr/>
          </a:p>
        </p:txBody>
      </p:sp>
      <p:sp>
        <p:nvSpPr>
          <p:cNvPr id="336" name="Google Shape;336;p26"/>
          <p:cNvSpPr txBox="1"/>
          <p:nvPr/>
        </p:nvSpPr>
        <p:spPr>
          <a:xfrm>
            <a:off x="410671" y="1417640"/>
            <a:ext cx="8085584"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chemeClr val="dk1"/>
                </a:solidFill>
                <a:latin typeface="Century Schoolbook"/>
                <a:ea typeface="Century Schoolbook"/>
                <a:cs typeface="Century Schoolbook"/>
                <a:sym typeface="Century Schoolbook"/>
              </a:rPr>
              <a:t>The UMN(University of Minnesota) dataset:</a:t>
            </a:r>
            <a:endParaRPr/>
          </a:p>
          <a:p>
            <a:pPr indent="0" lvl="0" marL="0" marR="0" rtl="0" algn="just">
              <a:spcBef>
                <a:spcPts val="600"/>
              </a:spcBef>
              <a:spcAft>
                <a:spcPts val="0"/>
              </a:spcAft>
              <a:buNone/>
            </a:pPr>
            <a:r>
              <a:rPr lang="en-IN" sz="2000">
                <a:solidFill>
                  <a:srgbClr val="3F3F3F"/>
                </a:solidFill>
                <a:latin typeface="Calibri"/>
                <a:ea typeface="Calibri"/>
                <a:cs typeface="Calibri"/>
                <a:sym typeface="Calibri"/>
              </a:rPr>
              <a:t>The UMN dataset consist of 11 videos, and each video contains normal and abnormal crowd behaviors. There are three different scenes in this dataset (two outdoor scenes and one indoor scene).</a:t>
            </a:r>
            <a:endParaRPr sz="2000">
              <a:solidFill>
                <a:schemeClr val="dk1"/>
              </a:solidFill>
              <a:latin typeface="Century Schoolbook"/>
              <a:ea typeface="Century Schoolbook"/>
              <a:cs typeface="Century Schoolbook"/>
              <a:sym typeface="Century Schoolbook"/>
            </a:endParaRPr>
          </a:p>
          <a:p>
            <a:pPr indent="0" lvl="0" marL="0" marR="0" rtl="0" algn="l">
              <a:spcBef>
                <a:spcPts val="600"/>
              </a:spcBef>
              <a:spcAft>
                <a:spcPts val="0"/>
              </a:spcAft>
              <a:buNone/>
            </a:pPr>
            <a:r>
              <a:rPr lang="en-IN" sz="2000">
                <a:solidFill>
                  <a:schemeClr val="dk1"/>
                </a:solidFill>
                <a:latin typeface="Century Schoolbook"/>
                <a:ea typeface="Century Schoolbook"/>
                <a:cs typeface="Century Schoolbook"/>
                <a:sym typeface="Century Schoolbook"/>
              </a:rPr>
              <a:t>link: </a:t>
            </a:r>
            <a:r>
              <a:rPr lang="en-IN" sz="2000" u="sng">
                <a:solidFill>
                  <a:schemeClr val="hlink"/>
                </a:solidFill>
                <a:latin typeface="Century Schoolbook"/>
                <a:ea typeface="Century Schoolbook"/>
                <a:cs typeface="Century Schoolbook"/>
                <a:sym typeface="Century Schoolbook"/>
                <a:hlinkClick r:id="rId3"/>
              </a:rPr>
              <a:t>Monitoring Human Activity</a:t>
            </a:r>
            <a:endParaRPr sz="2000" u="sng">
              <a:solidFill>
                <a:schemeClr val="dk1"/>
              </a:solidFill>
              <a:latin typeface="Century Schoolbook"/>
              <a:ea typeface="Century Schoolbook"/>
              <a:cs typeface="Century Schoolbook"/>
              <a:sym typeface="Century Schoolbook"/>
            </a:endParaRPr>
          </a:p>
          <a:p>
            <a:pPr indent="0" lvl="0" marL="0" marR="0" rtl="0" algn="l">
              <a:spcBef>
                <a:spcPts val="0"/>
              </a:spcBef>
              <a:spcAft>
                <a:spcPts val="0"/>
              </a:spcAft>
              <a:buNone/>
            </a:pPr>
            <a:r>
              <a:t/>
            </a:r>
            <a:endParaRPr sz="2000">
              <a:solidFill>
                <a:schemeClr val="dk1"/>
              </a:solidFill>
              <a:latin typeface="Century Schoolbook"/>
              <a:ea typeface="Century Schoolbook"/>
              <a:cs typeface="Century Schoolbook"/>
              <a:sym typeface="Century Schoolbook"/>
            </a:endParaRPr>
          </a:p>
        </p:txBody>
      </p:sp>
      <p:pic>
        <p:nvPicPr>
          <p:cNvPr id="337" name="Google Shape;337;p26"/>
          <p:cNvPicPr preferRelativeResize="0"/>
          <p:nvPr/>
        </p:nvPicPr>
        <p:blipFill rotWithShape="1">
          <a:blip r:embed="rId4">
            <a:alphaModFix/>
          </a:blip>
          <a:srcRect b="0" l="0" r="0" t="0"/>
          <a:stretch/>
        </p:blipFill>
        <p:spPr>
          <a:xfrm>
            <a:off x="473789" y="3633629"/>
            <a:ext cx="7534275" cy="2819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2: Effective Crowd Anomaly Detection Through</a:t>
            </a:r>
            <a:br>
              <a:rPr lang="en-IN" sz="1400"/>
            </a:br>
            <a:r>
              <a:rPr lang="en-IN" sz="1400"/>
              <a:t>Spatio-temporal Texture Analysis</a:t>
            </a:r>
            <a:br>
              <a:rPr lang="en-IN"/>
            </a:br>
            <a:r>
              <a:rPr lang="en-IN"/>
              <a:t>Results</a:t>
            </a:r>
            <a:endParaRPr/>
          </a:p>
        </p:txBody>
      </p:sp>
      <p:sp>
        <p:nvSpPr>
          <p:cNvPr id="344" name="Google Shape;344;p27"/>
          <p:cNvSpPr txBox="1"/>
          <p:nvPr/>
        </p:nvSpPr>
        <p:spPr>
          <a:xfrm>
            <a:off x="395536" y="1451009"/>
            <a:ext cx="8085584" cy="400110"/>
          </a:xfrm>
          <a:prstGeom prst="rect">
            <a:avLst/>
          </a:prstGeom>
          <a:noFill/>
          <a:ln>
            <a:noFill/>
          </a:ln>
        </p:spPr>
        <p:txBody>
          <a:bodyPr anchorCtr="0" anchor="t" bIns="45700" lIns="91425" spcFirstLastPara="1" rIns="91425" wrap="square" tIns="45700">
            <a:spAutoFit/>
          </a:bodyPr>
          <a:lstStyle/>
          <a:p>
            <a:pPr indent="-215900" lvl="0" marL="342900" marR="0" rtl="0" algn="l">
              <a:spcBef>
                <a:spcPts val="0"/>
              </a:spcBef>
              <a:spcAft>
                <a:spcPts val="0"/>
              </a:spcAft>
              <a:buClr>
                <a:schemeClr val="dk1"/>
              </a:buClr>
              <a:buSzPts val="2000"/>
              <a:buFont typeface="Noto Sans Symbols"/>
              <a:buNone/>
            </a:pPr>
            <a:r>
              <a:t/>
            </a:r>
            <a:endParaRPr sz="2000">
              <a:solidFill>
                <a:srgbClr val="1C1917"/>
              </a:solidFill>
              <a:latin typeface="Arial"/>
              <a:ea typeface="Arial"/>
              <a:cs typeface="Arial"/>
              <a:sym typeface="Arial"/>
            </a:endParaRPr>
          </a:p>
        </p:txBody>
      </p:sp>
      <p:pic>
        <p:nvPicPr>
          <p:cNvPr id="345" name="Google Shape;345;p27"/>
          <p:cNvPicPr preferRelativeResize="0"/>
          <p:nvPr/>
        </p:nvPicPr>
        <p:blipFill rotWithShape="1">
          <a:blip r:embed="rId3">
            <a:alphaModFix/>
          </a:blip>
          <a:srcRect b="0" l="11575" r="4325" t="0"/>
          <a:stretch/>
        </p:blipFill>
        <p:spPr>
          <a:xfrm>
            <a:off x="107504" y="1851120"/>
            <a:ext cx="8565046" cy="3666113"/>
          </a:xfrm>
          <a:prstGeom prst="rect">
            <a:avLst/>
          </a:prstGeom>
          <a:noFill/>
          <a:ln>
            <a:noFill/>
          </a:ln>
        </p:spPr>
      </p:pic>
      <p:pic>
        <p:nvPicPr>
          <p:cNvPr id="346" name="Google Shape;346;p27"/>
          <p:cNvPicPr preferRelativeResize="0"/>
          <p:nvPr/>
        </p:nvPicPr>
        <p:blipFill rotWithShape="1">
          <a:blip r:embed="rId4">
            <a:alphaModFix/>
          </a:blip>
          <a:srcRect b="0" l="0" r="0" t="0"/>
          <a:stretch/>
        </p:blipFill>
        <p:spPr>
          <a:xfrm>
            <a:off x="179512" y="2854366"/>
            <a:ext cx="8493038" cy="349398"/>
          </a:xfrm>
          <a:prstGeom prst="rect">
            <a:avLst/>
          </a:prstGeom>
          <a:noFill/>
          <a:ln>
            <a:noFill/>
          </a:ln>
        </p:spPr>
      </p:pic>
      <p:pic>
        <p:nvPicPr>
          <p:cNvPr id="347" name="Google Shape;347;p27"/>
          <p:cNvPicPr preferRelativeResize="0"/>
          <p:nvPr/>
        </p:nvPicPr>
        <p:blipFill rotWithShape="1">
          <a:blip r:embed="rId4">
            <a:alphaModFix/>
          </a:blip>
          <a:srcRect b="0" l="0" r="0" t="0"/>
          <a:stretch/>
        </p:blipFill>
        <p:spPr>
          <a:xfrm>
            <a:off x="179512" y="3338142"/>
            <a:ext cx="8568952" cy="349398"/>
          </a:xfrm>
          <a:prstGeom prst="rect">
            <a:avLst/>
          </a:prstGeom>
          <a:noFill/>
          <a:ln>
            <a:noFill/>
          </a:ln>
        </p:spPr>
      </p:pic>
      <p:pic>
        <p:nvPicPr>
          <p:cNvPr id="348" name="Google Shape;348;p27"/>
          <p:cNvPicPr preferRelativeResize="0"/>
          <p:nvPr/>
        </p:nvPicPr>
        <p:blipFill rotWithShape="1">
          <a:blip r:embed="rId4">
            <a:alphaModFix/>
          </a:blip>
          <a:srcRect b="0" l="0" r="0" t="0"/>
          <a:stretch/>
        </p:blipFill>
        <p:spPr>
          <a:xfrm>
            <a:off x="179512" y="3953888"/>
            <a:ext cx="8568952" cy="349398"/>
          </a:xfrm>
          <a:prstGeom prst="rect">
            <a:avLst/>
          </a:prstGeom>
          <a:noFill/>
          <a:ln>
            <a:noFill/>
          </a:ln>
        </p:spPr>
      </p:pic>
      <p:pic>
        <p:nvPicPr>
          <p:cNvPr id="349" name="Google Shape;349;p27"/>
          <p:cNvPicPr preferRelativeResize="0"/>
          <p:nvPr/>
        </p:nvPicPr>
        <p:blipFill rotWithShape="1">
          <a:blip r:embed="rId4">
            <a:alphaModFix/>
          </a:blip>
          <a:srcRect b="0" l="0" r="0" t="0"/>
          <a:stretch/>
        </p:blipFill>
        <p:spPr>
          <a:xfrm>
            <a:off x="141555" y="4471144"/>
            <a:ext cx="8568952" cy="349398"/>
          </a:xfrm>
          <a:prstGeom prst="rect">
            <a:avLst/>
          </a:prstGeom>
          <a:noFill/>
          <a:ln>
            <a:noFill/>
          </a:ln>
        </p:spPr>
      </p:pic>
      <p:pic>
        <p:nvPicPr>
          <p:cNvPr id="350" name="Google Shape;350;p27"/>
          <p:cNvPicPr preferRelativeResize="0"/>
          <p:nvPr/>
        </p:nvPicPr>
        <p:blipFill rotWithShape="1">
          <a:blip r:embed="rId4">
            <a:alphaModFix/>
          </a:blip>
          <a:srcRect b="0" l="0" r="0" t="0"/>
          <a:stretch/>
        </p:blipFill>
        <p:spPr>
          <a:xfrm>
            <a:off x="107504" y="5113403"/>
            <a:ext cx="8568952" cy="3493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txBox="1"/>
          <p:nvPr>
            <p:ph type="title"/>
          </p:nvPr>
        </p:nvSpPr>
        <p:spPr>
          <a:xfrm>
            <a:off x="457200" y="46384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800"/>
              <a:buFont typeface="Century Schoolbook"/>
              <a:buNone/>
            </a:pPr>
            <a:r>
              <a:rPr lang="en-IN" sz="1800"/>
              <a:t>Paper 2: Effective Crowd Anomaly Detection Through</a:t>
            </a:r>
            <a:br>
              <a:rPr lang="en-IN" sz="1800"/>
            </a:br>
            <a:r>
              <a:rPr lang="en-IN" sz="1800"/>
              <a:t>Spatio-temporal Texture Analysis</a:t>
            </a:r>
            <a:br>
              <a:rPr lang="en-IN" sz="3600"/>
            </a:br>
            <a:r>
              <a:rPr lang="en-IN" sz="3200"/>
              <a:t>Inference</a:t>
            </a:r>
            <a:endParaRPr sz="3600"/>
          </a:p>
        </p:txBody>
      </p:sp>
      <p:sp>
        <p:nvSpPr>
          <p:cNvPr id="356" name="Google Shape;356;p28"/>
          <p:cNvSpPr txBox="1"/>
          <p:nvPr>
            <p:ph idx="1" type="body"/>
          </p:nvPr>
        </p:nvSpPr>
        <p:spPr>
          <a:xfrm>
            <a:off x="457200" y="1600200"/>
            <a:ext cx="7972452" cy="4873752"/>
          </a:xfrm>
          <a:prstGeom prst="rect">
            <a:avLst/>
          </a:prstGeom>
          <a:noFill/>
          <a:ln>
            <a:noFill/>
          </a:ln>
        </p:spPr>
        <p:txBody>
          <a:bodyPr anchorCtr="0" anchor="ctr" bIns="45700" lIns="91425" spcFirstLastPara="1" rIns="91425" wrap="square" tIns="45700">
            <a:normAutofit/>
          </a:bodyPr>
          <a:lstStyle/>
          <a:p>
            <a:pPr indent="-274320" lvl="0" marL="274320" rtl="0" algn="l">
              <a:spcBef>
                <a:spcPts val="0"/>
              </a:spcBef>
              <a:spcAft>
                <a:spcPts val="0"/>
              </a:spcAft>
              <a:buSzPts val="1680"/>
              <a:buChar char="🞆"/>
            </a:pPr>
            <a:r>
              <a:rPr b="0" i="0" lang="en-IN">
                <a:solidFill>
                  <a:srgbClr val="1C1917"/>
                </a:solidFill>
                <a:latin typeface="Arial"/>
                <a:ea typeface="Arial"/>
                <a:cs typeface="Arial"/>
                <a:sym typeface="Arial"/>
              </a:rPr>
              <a:t>The </a:t>
            </a:r>
            <a:r>
              <a:rPr b="1" i="0" lang="en-IN">
                <a:solidFill>
                  <a:srgbClr val="1C1917"/>
                </a:solidFill>
                <a:latin typeface="Arial"/>
                <a:ea typeface="Arial"/>
                <a:cs typeface="Arial"/>
                <a:sym typeface="Arial"/>
              </a:rPr>
              <a:t>Spatio-Temporal Texture (STT) analysis</a:t>
            </a:r>
            <a:r>
              <a:rPr b="0" i="0" lang="en-IN">
                <a:solidFill>
                  <a:srgbClr val="1C1917"/>
                </a:solidFill>
                <a:latin typeface="Arial"/>
                <a:ea typeface="Arial"/>
                <a:cs typeface="Arial"/>
                <a:sym typeface="Arial"/>
              </a:rPr>
              <a:t> approach</a:t>
            </a:r>
            <a:r>
              <a:rPr lang="en-IN">
                <a:solidFill>
                  <a:srgbClr val="1C1917"/>
                </a:solidFill>
                <a:latin typeface="Arial"/>
                <a:ea typeface="Arial"/>
                <a:cs typeface="Arial"/>
                <a:sym typeface="Arial"/>
              </a:rPr>
              <a:t> helps to find the movement</a:t>
            </a:r>
            <a:endParaRPr b="0" i="0">
              <a:solidFill>
                <a:srgbClr val="1C1917"/>
              </a:solidFill>
              <a:latin typeface="Arial"/>
              <a:ea typeface="Arial"/>
              <a:cs typeface="Arial"/>
              <a:sym typeface="Arial"/>
            </a:endParaRPr>
          </a:p>
          <a:p>
            <a:pPr indent="-167640" lvl="0" marL="274320" rtl="0" algn="l">
              <a:spcBef>
                <a:spcPts val="600"/>
              </a:spcBef>
              <a:spcAft>
                <a:spcPts val="0"/>
              </a:spcAft>
              <a:buSzPts val="1680"/>
              <a:buNone/>
            </a:pPr>
            <a:r>
              <a:t/>
            </a:r>
            <a:endParaRPr b="0" i="0">
              <a:solidFill>
                <a:srgbClr val="1C1917"/>
              </a:solidFill>
              <a:latin typeface="Arial"/>
              <a:ea typeface="Arial"/>
              <a:cs typeface="Arial"/>
              <a:sym typeface="Arial"/>
            </a:endParaRPr>
          </a:p>
          <a:p>
            <a:pPr indent="-274320" lvl="0" marL="274320" rtl="0" algn="l">
              <a:spcBef>
                <a:spcPts val="600"/>
              </a:spcBef>
              <a:spcAft>
                <a:spcPts val="0"/>
              </a:spcAft>
              <a:buSzPts val="1680"/>
              <a:buChar char="🞆"/>
            </a:pPr>
            <a:r>
              <a:rPr b="1" i="0" lang="en-IN">
                <a:solidFill>
                  <a:srgbClr val="1C1917"/>
                </a:solidFill>
                <a:latin typeface="Arial"/>
                <a:ea typeface="Arial"/>
                <a:cs typeface="Arial"/>
                <a:sym typeface="Arial"/>
              </a:rPr>
              <a:t>Gabor filtering, information entropy-based selection,</a:t>
            </a:r>
            <a:r>
              <a:rPr b="0" i="0" lang="en-IN">
                <a:solidFill>
                  <a:srgbClr val="1C1917"/>
                </a:solidFill>
                <a:latin typeface="Arial"/>
                <a:ea typeface="Arial"/>
                <a:cs typeface="Arial"/>
                <a:sym typeface="Arial"/>
              </a:rPr>
              <a:t> and </a:t>
            </a:r>
            <a:r>
              <a:rPr b="1" lang="en-IN">
                <a:solidFill>
                  <a:srgbClr val="1C1917"/>
                </a:solidFill>
                <a:latin typeface="Arial"/>
                <a:ea typeface="Arial"/>
                <a:cs typeface="Arial"/>
                <a:sym typeface="Arial"/>
              </a:rPr>
              <a:t>G</a:t>
            </a:r>
            <a:r>
              <a:rPr b="1" i="0" lang="en-IN">
                <a:solidFill>
                  <a:srgbClr val="1C1917"/>
                </a:solidFill>
                <a:latin typeface="Arial"/>
                <a:ea typeface="Arial"/>
                <a:cs typeface="Arial"/>
                <a:sym typeface="Arial"/>
              </a:rPr>
              <a:t>ray </a:t>
            </a:r>
            <a:r>
              <a:rPr b="1" lang="en-IN">
                <a:solidFill>
                  <a:srgbClr val="1C1917"/>
                </a:solidFill>
                <a:latin typeface="Arial"/>
                <a:ea typeface="Arial"/>
                <a:cs typeface="Arial"/>
                <a:sym typeface="Arial"/>
              </a:rPr>
              <a:t>L</a:t>
            </a:r>
            <a:r>
              <a:rPr b="1" i="0" lang="en-IN">
                <a:solidFill>
                  <a:srgbClr val="1C1917"/>
                </a:solidFill>
                <a:latin typeface="Arial"/>
                <a:ea typeface="Arial"/>
                <a:cs typeface="Arial"/>
                <a:sym typeface="Arial"/>
              </a:rPr>
              <a:t>evel </a:t>
            </a:r>
            <a:r>
              <a:rPr b="1" lang="en-IN">
                <a:solidFill>
                  <a:srgbClr val="1C1917"/>
                </a:solidFill>
                <a:latin typeface="Arial"/>
                <a:ea typeface="Arial"/>
                <a:cs typeface="Arial"/>
                <a:sym typeface="Arial"/>
              </a:rPr>
              <a:t>C</a:t>
            </a:r>
            <a:r>
              <a:rPr b="1" i="0" lang="en-IN">
                <a:solidFill>
                  <a:srgbClr val="1C1917"/>
                </a:solidFill>
                <a:latin typeface="Arial"/>
                <a:ea typeface="Arial"/>
                <a:cs typeface="Arial"/>
                <a:sym typeface="Arial"/>
              </a:rPr>
              <a:t>o-occurrence </a:t>
            </a:r>
            <a:r>
              <a:rPr b="1" lang="en-IN">
                <a:solidFill>
                  <a:srgbClr val="1C1917"/>
                </a:solidFill>
                <a:latin typeface="Arial"/>
                <a:ea typeface="Arial"/>
                <a:cs typeface="Arial"/>
                <a:sym typeface="Arial"/>
              </a:rPr>
              <a:t>M</a:t>
            </a:r>
            <a:r>
              <a:rPr b="1" i="0" lang="en-IN">
                <a:solidFill>
                  <a:srgbClr val="1C1917"/>
                </a:solidFill>
                <a:latin typeface="Arial"/>
                <a:ea typeface="Arial"/>
                <a:cs typeface="Arial"/>
                <a:sym typeface="Arial"/>
              </a:rPr>
              <a:t>atrix </a:t>
            </a:r>
            <a:r>
              <a:rPr b="1" lang="en-IN">
                <a:solidFill>
                  <a:srgbClr val="1C1917"/>
                </a:solidFill>
                <a:latin typeface="Arial"/>
                <a:ea typeface="Arial"/>
                <a:cs typeface="Arial"/>
                <a:sym typeface="Arial"/>
              </a:rPr>
              <a:t>Modelling</a:t>
            </a:r>
            <a:r>
              <a:rPr i="0" lang="en-IN">
                <a:solidFill>
                  <a:srgbClr val="1C1917"/>
                </a:solidFill>
                <a:latin typeface="Arial"/>
                <a:ea typeface="Arial"/>
                <a:cs typeface="Arial"/>
                <a:sym typeface="Arial"/>
              </a:rPr>
              <a:t> </a:t>
            </a:r>
            <a:r>
              <a:rPr lang="en-IN">
                <a:solidFill>
                  <a:srgbClr val="1C1917"/>
                </a:solidFill>
                <a:latin typeface="Arial"/>
                <a:ea typeface="Arial"/>
                <a:cs typeface="Arial"/>
                <a:sym typeface="Arial"/>
              </a:rPr>
              <a:t>helps to find pattern.</a:t>
            </a:r>
            <a:endParaRPr b="1" sz="1200"/>
          </a:p>
          <a:p>
            <a:pPr indent="-220980" lvl="0" marL="274320" rtl="0" algn="l">
              <a:spcBef>
                <a:spcPts val="600"/>
              </a:spcBef>
              <a:spcAft>
                <a:spcPts val="0"/>
              </a:spcAft>
              <a:buSzPts val="840"/>
              <a:buNone/>
            </a:pPr>
            <a:r>
              <a:t/>
            </a:r>
            <a:endParaRPr b="1"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9"/>
          <p:cNvSpPr txBox="1"/>
          <p:nvPr>
            <p:ph type="title"/>
          </p:nvPr>
        </p:nvSpPr>
        <p:spPr>
          <a:xfrm>
            <a:off x="285720" y="0"/>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solidFill>
                  <a:schemeClr val="dk1"/>
                </a:solidFill>
              </a:rPr>
              <a:t>LITERATURE SURVEY</a:t>
            </a:r>
            <a:endParaRPr>
              <a:solidFill>
                <a:schemeClr val="dk1"/>
              </a:solidFill>
            </a:endParaRPr>
          </a:p>
        </p:txBody>
      </p:sp>
      <p:graphicFrame>
        <p:nvGraphicFramePr>
          <p:cNvPr id="362" name="Google Shape;362;p29"/>
          <p:cNvGraphicFramePr/>
          <p:nvPr/>
        </p:nvGraphicFramePr>
        <p:xfrm>
          <a:off x="357158" y="1285781"/>
          <a:ext cx="3000000" cy="3000000"/>
        </p:xfrm>
        <a:graphic>
          <a:graphicData uri="http://schemas.openxmlformats.org/drawingml/2006/table">
            <a:tbl>
              <a:tblPr>
                <a:noFill/>
                <a:tableStyleId>{E17269A3-0B9F-424D-BAAC-E313EE2952EE}</a:tableStyleId>
              </a:tblPr>
              <a:tblGrid>
                <a:gridCol w="554700"/>
                <a:gridCol w="2040525"/>
                <a:gridCol w="3088075"/>
                <a:gridCol w="2603500"/>
              </a:tblGrid>
              <a:tr h="868500">
                <a:tc>
                  <a:txBody>
                    <a:bodyPr/>
                    <a:lstStyle/>
                    <a:p>
                      <a:pPr indent="0" lvl="0" marL="0" marR="0" rtl="0" algn="ctr">
                        <a:spcBef>
                          <a:spcPts val="0"/>
                        </a:spcBef>
                        <a:spcAft>
                          <a:spcPts val="0"/>
                        </a:spcAft>
                        <a:buClr>
                          <a:schemeClr val="dk1"/>
                        </a:buClr>
                        <a:buSzPts val="1400"/>
                        <a:buFont typeface="Century Schoolbook"/>
                        <a:buNone/>
                      </a:pPr>
                      <a:r>
                        <a:rPr lang="en-IN" sz="1400" u="none" cap="none" strike="noStrike"/>
                        <a:t>S</a:t>
                      </a:r>
                      <a:r>
                        <a:rPr lang="en-IN" sz="1800" u="none" cap="none" strike="noStrike"/>
                        <a:t>l.</a:t>
                      </a:r>
                      <a:endParaRPr sz="1400" u="none" cap="none" strike="noStrike"/>
                    </a:p>
                    <a:p>
                      <a:pPr indent="0" lvl="0" marL="0" marR="0" rtl="0" algn="ctr">
                        <a:spcBef>
                          <a:spcPts val="0"/>
                        </a:spcBef>
                        <a:spcAft>
                          <a:spcPts val="0"/>
                        </a:spcAft>
                        <a:buClr>
                          <a:schemeClr val="dk1"/>
                        </a:buClr>
                        <a:buSzPts val="1400"/>
                        <a:buFont typeface="Century Schoolbook"/>
                        <a:buNone/>
                      </a:pPr>
                      <a:r>
                        <a:rPr lang="en-IN" sz="1400" u="none" cap="none" strike="noStrike"/>
                        <a:t>N</a:t>
                      </a:r>
                      <a:r>
                        <a:rPr lang="en-IN" sz="1800" u="none" cap="none" strike="noStrike"/>
                        <a:t>o</a:t>
                      </a:r>
                      <a:endParaRPr sz="1400" u="none" cap="none" strike="noStrike"/>
                    </a:p>
                  </a:txBody>
                  <a:tcPr marT="45725" marB="45725" marR="91450" marL="91450"/>
                </a:tc>
                <a:tc>
                  <a:txBody>
                    <a:bodyPr/>
                    <a:lstStyle/>
                    <a:p>
                      <a:pPr indent="0" lvl="0" marL="0" marR="0" rtl="0" algn="ctr">
                        <a:spcBef>
                          <a:spcPts val="0"/>
                        </a:spcBef>
                        <a:spcAft>
                          <a:spcPts val="0"/>
                        </a:spcAft>
                        <a:buClr>
                          <a:schemeClr val="dk1"/>
                        </a:buClr>
                        <a:buSzPts val="1400"/>
                        <a:buFont typeface="Century Schoolbook"/>
                        <a:buNone/>
                      </a:pPr>
                      <a:r>
                        <a:rPr lang="en-IN" sz="1400" u="none" cap="none" strike="noStrike"/>
                        <a:t>Paper Title, Author, Year of Publication</a:t>
                      </a:r>
                      <a:endParaRPr sz="1400" u="none" cap="none" strike="noStrike"/>
                    </a:p>
                  </a:txBody>
                  <a:tcPr marT="45725" marB="45725" marR="91450" marL="91450"/>
                </a:tc>
                <a:tc>
                  <a:txBody>
                    <a:bodyPr/>
                    <a:lstStyle/>
                    <a:p>
                      <a:pPr indent="0" lvl="0" marL="0" marR="0" rtl="0" algn="ctr">
                        <a:spcBef>
                          <a:spcPts val="0"/>
                        </a:spcBef>
                        <a:spcAft>
                          <a:spcPts val="0"/>
                        </a:spcAft>
                        <a:buClr>
                          <a:schemeClr val="dk1"/>
                        </a:buClr>
                        <a:buSzPts val="1400"/>
                        <a:buFont typeface="Century Schoolbook"/>
                        <a:buNone/>
                      </a:pPr>
                      <a:r>
                        <a:rPr lang="en-IN" sz="1400" u="none" cap="none" strike="noStrike"/>
                        <a:t>Abstract , Technique mentioned</a:t>
                      </a:r>
                      <a:endParaRPr sz="1400" u="none" cap="none" strike="noStrike"/>
                    </a:p>
                  </a:txBody>
                  <a:tcPr marT="45725" marB="45725" marR="91450" marL="91450"/>
                </a:tc>
                <a:tc>
                  <a:txBody>
                    <a:bodyPr/>
                    <a:lstStyle/>
                    <a:p>
                      <a:pPr indent="0" lvl="0" marL="0" marR="0" rtl="0" algn="ctr">
                        <a:spcBef>
                          <a:spcPts val="0"/>
                        </a:spcBef>
                        <a:spcAft>
                          <a:spcPts val="0"/>
                        </a:spcAft>
                        <a:buClr>
                          <a:schemeClr val="dk1"/>
                        </a:buClr>
                        <a:buSzPts val="1400"/>
                        <a:buFont typeface="Century Schoolbook"/>
                        <a:buNone/>
                      </a:pPr>
                      <a:r>
                        <a:rPr lang="en-IN" sz="1400" u="none" cap="none" strike="noStrike"/>
                        <a:t>Limitations</a:t>
                      </a:r>
                      <a:endParaRPr sz="1400" u="none" cap="none" strike="noStrike"/>
                    </a:p>
                  </a:txBody>
                  <a:tcPr marT="45725" marB="45725" marR="91450" marL="91450"/>
                </a:tc>
              </a:tr>
              <a:tr h="3274975">
                <a:tc>
                  <a:txBody>
                    <a:bodyPr/>
                    <a:lstStyle/>
                    <a:p>
                      <a:pPr indent="0" lvl="0" marL="0" marR="0" rtl="0" algn="ctr">
                        <a:spcBef>
                          <a:spcPts val="0"/>
                        </a:spcBef>
                        <a:spcAft>
                          <a:spcPts val="0"/>
                        </a:spcAft>
                        <a:buClr>
                          <a:schemeClr val="dk1"/>
                        </a:buClr>
                        <a:buSzPts val="1600"/>
                        <a:buFont typeface="Times New Roman"/>
                        <a:buNone/>
                      </a:pPr>
                      <a:r>
                        <a:rPr lang="en-IN" sz="1600" u="none" cap="none" strike="noStrike">
                          <a:latin typeface="Times New Roman"/>
                          <a:ea typeface="Times New Roman"/>
                          <a:cs typeface="Times New Roman"/>
                          <a:sym typeface="Times New Roman"/>
                        </a:rPr>
                        <a:t>1. </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411"/>
                      </a:srgbClr>
                    </a:solidFill>
                  </a:tcPr>
                </a:tc>
                <a:tc>
                  <a:txBody>
                    <a:bodyPr/>
                    <a:lstStyle/>
                    <a:p>
                      <a:pPr indent="0" lvl="0" marL="0" marR="0" rtl="0" algn="l">
                        <a:lnSpc>
                          <a:spcPct val="120000"/>
                        </a:lnSpc>
                        <a:spcBef>
                          <a:spcPts val="0"/>
                        </a:spcBef>
                        <a:spcAft>
                          <a:spcPts val="0"/>
                        </a:spcAft>
                        <a:buClr>
                          <a:schemeClr val="dk1"/>
                        </a:buClr>
                        <a:buSzPts val="1100"/>
                        <a:buFont typeface="Arial"/>
                        <a:buNone/>
                      </a:pPr>
                      <a:r>
                        <a:rPr b="0" i="0" lang="en-IN" sz="1600" u="none" cap="none" strike="noStrike">
                          <a:solidFill>
                            <a:schemeClr val="dk1"/>
                          </a:solidFill>
                          <a:latin typeface="Century Schoolbook"/>
                          <a:ea typeface="Century Schoolbook"/>
                          <a:cs typeface="Century Schoolbook"/>
                          <a:sym typeface="Century Schoolbook"/>
                        </a:rPr>
                        <a:t>Still, K., Papalexi, M., Fan, Y., &amp; Bamford, D. (2020). Place crowd safety, crowd science? Case studies and application. </a:t>
                      </a:r>
                      <a:r>
                        <a:rPr b="0" i="1" lang="en-IN" sz="1600" u="none" cap="none" strike="noStrike">
                          <a:solidFill>
                            <a:schemeClr val="dk1"/>
                          </a:solidFill>
                          <a:latin typeface="Century Schoolbook"/>
                          <a:ea typeface="Century Schoolbook"/>
                          <a:cs typeface="Century Schoolbook"/>
                          <a:sym typeface="Century Schoolbook"/>
                        </a:rPr>
                        <a:t>Journal of Place Management and Development</a:t>
                      </a:r>
                      <a:r>
                        <a:rPr b="0" i="0" lang="en-IN" sz="1600" u="none" cap="none" strike="noStrike">
                          <a:solidFill>
                            <a:schemeClr val="dk1"/>
                          </a:solidFill>
                          <a:latin typeface="Century Schoolbook"/>
                          <a:ea typeface="Century Schoolbook"/>
                          <a:cs typeface="Century Schoolbook"/>
                          <a:sym typeface="Century Schoolbook"/>
                        </a:rPr>
                        <a:t>, </a:t>
                      </a:r>
                      <a:r>
                        <a:rPr b="0" i="1" lang="en-IN" sz="1600" u="none" cap="none" strike="noStrike">
                          <a:solidFill>
                            <a:schemeClr val="dk1"/>
                          </a:solidFill>
                          <a:latin typeface="Century Schoolbook"/>
                          <a:ea typeface="Century Schoolbook"/>
                          <a:cs typeface="Century Schoolbook"/>
                          <a:sym typeface="Century Schoolbook"/>
                        </a:rPr>
                        <a:t>13</a:t>
                      </a:r>
                      <a:r>
                        <a:rPr b="0" i="0" lang="en-IN" sz="1600" u="none" cap="none" strike="noStrike">
                          <a:solidFill>
                            <a:schemeClr val="dk1"/>
                          </a:solidFill>
                          <a:latin typeface="Century Schoolbook"/>
                          <a:ea typeface="Century Schoolbook"/>
                          <a:cs typeface="Century Schoolbook"/>
                          <a:sym typeface="Century Schoolbook"/>
                        </a:rPr>
                        <a:t>(4), 385-407.</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411"/>
                      </a:srgbClr>
                    </a:solidFill>
                  </a:tcPr>
                </a:tc>
                <a:tc>
                  <a:txBody>
                    <a:bodyPr/>
                    <a:lstStyle/>
                    <a:p>
                      <a:pPr indent="0" lvl="0" marL="0" marR="0" rtl="0" algn="just">
                        <a:lnSpc>
                          <a:spcPct val="115000"/>
                        </a:lnSpc>
                        <a:spcBef>
                          <a:spcPts val="0"/>
                        </a:spcBef>
                        <a:spcAft>
                          <a:spcPts val="0"/>
                        </a:spcAft>
                        <a:buClr>
                          <a:schemeClr val="dk1"/>
                        </a:buClr>
                        <a:buSzPts val="1600"/>
                        <a:buFont typeface="Century Schoolbook"/>
                        <a:buNone/>
                      </a:pPr>
                      <a:r>
                        <a:t/>
                      </a:r>
                      <a:endParaRPr sz="1600" u="none" cap="none" strike="noStrike">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lang="en-IN" sz="1600" u="none" cap="none" strike="noStrike">
                          <a:latin typeface="Times New Roman"/>
                          <a:ea typeface="Times New Roman"/>
                          <a:cs typeface="Times New Roman"/>
                          <a:sym typeface="Times New Roman"/>
                        </a:rPr>
                        <a:t>Development and application of place crowd safety management tools </a:t>
                      </a:r>
                      <a:r>
                        <a:rPr b="1" lang="en-IN" sz="1600" u="none" cap="none" strike="noStrike"/>
                        <a:t>Design, Information, Management-Ingress, Circulation, Egress </a:t>
                      </a:r>
                      <a:r>
                        <a:rPr lang="en-IN" sz="1600" u="none" cap="none" strike="noStrike"/>
                        <a:t>(DIM-ICE) </a:t>
                      </a:r>
                      <a:endParaRPr sz="1600" u="none" cap="none" strike="noStrike">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500"/>
                        <a:buFont typeface="Arial"/>
                        <a:buNone/>
                      </a:pPr>
                      <a:r>
                        <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411"/>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t/>
                      </a:r>
                      <a:endParaRPr sz="1600" u="none" cap="none" strike="noStrike">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600"/>
                        <a:buFont typeface="Times New Roman"/>
                        <a:buNone/>
                      </a:pPr>
                      <a:r>
                        <a:rPr lang="en-IN" sz="1600" u="none" cap="none" strike="noStrike">
                          <a:latin typeface="Times New Roman"/>
                          <a:ea typeface="Times New Roman"/>
                          <a:cs typeface="Times New Roman"/>
                          <a:sym typeface="Times New Roman"/>
                        </a:rPr>
                        <a:t>Limitation of this paper is that it focuses only on detecting congestion but no other abnormalities.</a:t>
                      </a:r>
                      <a:endParaRPr/>
                    </a:p>
                    <a:p>
                      <a:pPr indent="0" lvl="0" marL="0" marR="0" rtl="0" algn="just">
                        <a:lnSpc>
                          <a:spcPct val="115000"/>
                        </a:lnSpc>
                        <a:spcBef>
                          <a:spcPts val="0"/>
                        </a:spcBef>
                        <a:spcAft>
                          <a:spcPts val="0"/>
                        </a:spcAft>
                        <a:buClr>
                          <a:schemeClr val="dk1"/>
                        </a:buClr>
                        <a:buSzPts val="1100"/>
                        <a:buFont typeface="Arial"/>
                        <a:buNone/>
                      </a:pPr>
                      <a:r>
                        <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411"/>
                      </a:srgbClr>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t>Motivation</a:t>
            </a:r>
            <a:endParaRPr/>
          </a:p>
        </p:txBody>
      </p:sp>
      <p:pic>
        <p:nvPicPr>
          <p:cNvPr id="154" name="Google Shape;154;p3"/>
          <p:cNvPicPr preferRelativeResize="0"/>
          <p:nvPr>
            <p:ph idx="1" type="body"/>
          </p:nvPr>
        </p:nvPicPr>
        <p:blipFill rotWithShape="1">
          <a:blip r:embed="rId3">
            <a:alphaModFix/>
          </a:blip>
          <a:srcRect b="0" l="0" r="0" t="0"/>
          <a:stretch/>
        </p:blipFill>
        <p:spPr>
          <a:xfrm>
            <a:off x="3635896" y="158101"/>
            <a:ext cx="3456384" cy="66998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aphicFrame>
        <p:nvGraphicFramePr>
          <p:cNvPr id="367" name="Google Shape;367;p30"/>
          <p:cNvGraphicFramePr/>
          <p:nvPr/>
        </p:nvGraphicFramePr>
        <p:xfrm>
          <a:off x="357158" y="1340768"/>
          <a:ext cx="3000000" cy="3000000"/>
        </p:xfrm>
        <a:graphic>
          <a:graphicData uri="http://schemas.openxmlformats.org/drawingml/2006/table">
            <a:tbl>
              <a:tblPr>
                <a:noFill/>
                <a:tableStyleId>{E17269A3-0B9F-424D-BAAC-E313EE2952EE}</a:tableStyleId>
              </a:tblPr>
              <a:tblGrid>
                <a:gridCol w="561700"/>
                <a:gridCol w="2247975"/>
                <a:gridCol w="2843725"/>
                <a:gridCol w="2737900"/>
              </a:tblGrid>
              <a:tr h="868500">
                <a:tc>
                  <a:txBody>
                    <a:bodyPr/>
                    <a:lstStyle/>
                    <a:p>
                      <a:pPr indent="0" lvl="0" marL="0" marR="0" rtl="0" algn="ctr">
                        <a:spcBef>
                          <a:spcPts val="0"/>
                        </a:spcBef>
                        <a:spcAft>
                          <a:spcPts val="0"/>
                        </a:spcAft>
                        <a:buClr>
                          <a:schemeClr val="dk1"/>
                        </a:buClr>
                        <a:buSzPts val="1400"/>
                        <a:buFont typeface="Century Schoolbook"/>
                        <a:buNone/>
                      </a:pPr>
                      <a:r>
                        <a:rPr lang="en-IN" sz="1400" u="none" cap="none" strike="noStrike"/>
                        <a:t>S</a:t>
                      </a:r>
                      <a:r>
                        <a:rPr lang="en-IN" sz="1800" u="none" cap="none" strike="noStrike"/>
                        <a:t>l.</a:t>
                      </a:r>
                      <a:endParaRPr sz="1400" u="none" cap="none" strike="noStrike"/>
                    </a:p>
                    <a:p>
                      <a:pPr indent="0" lvl="0" marL="0" marR="0" rtl="0" algn="ctr">
                        <a:spcBef>
                          <a:spcPts val="0"/>
                        </a:spcBef>
                        <a:spcAft>
                          <a:spcPts val="0"/>
                        </a:spcAft>
                        <a:buClr>
                          <a:schemeClr val="dk1"/>
                        </a:buClr>
                        <a:buSzPts val="1400"/>
                        <a:buFont typeface="Century Schoolbook"/>
                        <a:buNone/>
                      </a:pPr>
                      <a:r>
                        <a:rPr lang="en-IN" sz="1400" u="none" cap="none" strike="noStrike"/>
                        <a:t>N</a:t>
                      </a:r>
                      <a:r>
                        <a:rPr lang="en-IN" sz="1800" u="none" cap="none" strike="noStrike"/>
                        <a:t>o</a:t>
                      </a:r>
                      <a:endParaRPr sz="1400" u="none" cap="none" strike="noStrike"/>
                    </a:p>
                  </a:txBody>
                  <a:tcPr marT="45725" marB="45725" marR="91450" marL="91450"/>
                </a:tc>
                <a:tc>
                  <a:txBody>
                    <a:bodyPr/>
                    <a:lstStyle/>
                    <a:p>
                      <a:pPr indent="0" lvl="0" marL="0" marR="0" rtl="0" algn="ctr">
                        <a:spcBef>
                          <a:spcPts val="0"/>
                        </a:spcBef>
                        <a:spcAft>
                          <a:spcPts val="0"/>
                        </a:spcAft>
                        <a:buClr>
                          <a:schemeClr val="dk1"/>
                        </a:buClr>
                        <a:buSzPts val="1400"/>
                        <a:buFont typeface="Century Schoolbook"/>
                        <a:buNone/>
                      </a:pPr>
                      <a:r>
                        <a:rPr lang="en-IN" sz="1400" u="none" cap="none" strike="noStrike"/>
                        <a:t>Paper Title, Author, Year of Publication</a:t>
                      </a:r>
                      <a:endParaRPr sz="1400" u="none" cap="none" strike="noStrike"/>
                    </a:p>
                  </a:txBody>
                  <a:tcPr marT="45725" marB="45725" marR="91450" marL="91450"/>
                </a:tc>
                <a:tc>
                  <a:txBody>
                    <a:bodyPr/>
                    <a:lstStyle/>
                    <a:p>
                      <a:pPr indent="0" lvl="0" marL="0" marR="0" rtl="0" algn="ctr">
                        <a:spcBef>
                          <a:spcPts val="0"/>
                        </a:spcBef>
                        <a:spcAft>
                          <a:spcPts val="0"/>
                        </a:spcAft>
                        <a:buClr>
                          <a:schemeClr val="dk1"/>
                        </a:buClr>
                        <a:buSzPts val="1400"/>
                        <a:buFont typeface="Century Schoolbook"/>
                        <a:buNone/>
                      </a:pPr>
                      <a:r>
                        <a:rPr lang="en-IN" sz="1400" u="none" cap="none" strike="noStrike"/>
                        <a:t>Abstract , Technique mentioned</a:t>
                      </a:r>
                      <a:endParaRPr sz="1400" u="none" cap="none" strike="noStrike"/>
                    </a:p>
                  </a:txBody>
                  <a:tcPr marT="45725" marB="45725" marR="91450" marL="91450"/>
                </a:tc>
                <a:tc>
                  <a:txBody>
                    <a:bodyPr/>
                    <a:lstStyle/>
                    <a:p>
                      <a:pPr indent="0" lvl="0" marL="0" marR="0" rtl="0" algn="ctr">
                        <a:spcBef>
                          <a:spcPts val="0"/>
                        </a:spcBef>
                        <a:spcAft>
                          <a:spcPts val="0"/>
                        </a:spcAft>
                        <a:buClr>
                          <a:schemeClr val="dk1"/>
                        </a:buClr>
                        <a:buSzPts val="1400"/>
                        <a:buFont typeface="Century Schoolbook"/>
                        <a:buNone/>
                      </a:pPr>
                      <a:r>
                        <a:rPr lang="en-IN" sz="1400" u="none" cap="none" strike="noStrike"/>
                        <a:t>Limitations</a:t>
                      </a:r>
                      <a:endParaRPr sz="1400" u="none" cap="none" strike="noStrike"/>
                    </a:p>
                  </a:txBody>
                  <a:tcPr marT="45725" marB="45725" marR="91450" marL="91450"/>
                </a:tc>
              </a:tr>
              <a:tr h="3274975">
                <a:tc>
                  <a:txBody>
                    <a:bodyPr/>
                    <a:lstStyle/>
                    <a:p>
                      <a:pPr indent="0" lvl="0" marL="0" marR="0" rtl="0" algn="ctr">
                        <a:spcBef>
                          <a:spcPts val="0"/>
                        </a:spcBef>
                        <a:spcAft>
                          <a:spcPts val="0"/>
                        </a:spcAft>
                        <a:buClr>
                          <a:schemeClr val="dk1"/>
                        </a:buClr>
                        <a:buSzPts val="1600"/>
                        <a:buFont typeface="Times New Roman"/>
                        <a:buNone/>
                      </a:pPr>
                      <a:r>
                        <a:rPr lang="en-IN" sz="1600" u="none" cap="none" strike="noStrike">
                          <a:latin typeface="Times New Roman"/>
                          <a:ea typeface="Times New Roman"/>
                          <a:cs typeface="Times New Roman"/>
                          <a:sym typeface="Times New Roman"/>
                        </a:rPr>
                        <a:t>2. </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411"/>
                      </a:srgbClr>
                    </a:solidFill>
                  </a:tcPr>
                </a:tc>
                <a:tc>
                  <a:txBody>
                    <a:bodyPr/>
                    <a:lstStyle/>
                    <a:p>
                      <a:pPr indent="0" lvl="0" marL="0" marR="0" rtl="0" algn="l">
                        <a:lnSpc>
                          <a:spcPct val="120000"/>
                        </a:lnSpc>
                        <a:spcBef>
                          <a:spcPts val="0"/>
                        </a:spcBef>
                        <a:spcAft>
                          <a:spcPts val="0"/>
                        </a:spcAft>
                        <a:buClr>
                          <a:schemeClr val="dk1"/>
                        </a:buClr>
                        <a:buSzPts val="1100"/>
                        <a:buFont typeface="Arial"/>
                        <a:buNone/>
                      </a:pPr>
                      <a:r>
                        <a:rPr b="0" i="0" lang="en-IN" sz="1600" u="none" cap="none" strike="noStrike">
                          <a:solidFill>
                            <a:schemeClr val="dk1"/>
                          </a:solidFill>
                          <a:latin typeface="Century Schoolbook"/>
                          <a:ea typeface="Century Schoolbook"/>
                          <a:cs typeface="Century Schoolbook"/>
                          <a:sym typeface="Century Schoolbook"/>
                        </a:rPr>
                        <a:t>Hao, Y., Xu, Z. J., Liu, Y., Wang, J., &amp; Fan, J. L. (2019). Effective crowd anomaly detection through spatio-temporal texture analysis. </a:t>
                      </a:r>
                      <a:r>
                        <a:rPr b="0" i="1" lang="en-IN" sz="1600" u="none" cap="none" strike="noStrike">
                          <a:solidFill>
                            <a:schemeClr val="dk1"/>
                          </a:solidFill>
                          <a:latin typeface="Century Schoolbook"/>
                          <a:ea typeface="Century Schoolbook"/>
                          <a:cs typeface="Century Schoolbook"/>
                          <a:sym typeface="Century Schoolbook"/>
                        </a:rPr>
                        <a:t>International Journal of Automation and Computing</a:t>
                      </a:r>
                      <a:r>
                        <a:rPr b="0" i="0" lang="en-IN" sz="1600" u="none" cap="none" strike="noStrike">
                          <a:solidFill>
                            <a:schemeClr val="dk1"/>
                          </a:solidFill>
                          <a:latin typeface="Century Schoolbook"/>
                          <a:ea typeface="Century Schoolbook"/>
                          <a:cs typeface="Century Schoolbook"/>
                          <a:sym typeface="Century Schoolbook"/>
                        </a:rPr>
                        <a:t>, </a:t>
                      </a:r>
                      <a:r>
                        <a:rPr b="0" i="1" lang="en-IN" sz="1600" u="none" cap="none" strike="noStrike">
                          <a:solidFill>
                            <a:schemeClr val="dk1"/>
                          </a:solidFill>
                          <a:latin typeface="Century Schoolbook"/>
                          <a:ea typeface="Century Schoolbook"/>
                          <a:cs typeface="Century Schoolbook"/>
                          <a:sym typeface="Century Schoolbook"/>
                        </a:rPr>
                        <a:t>16</a:t>
                      </a:r>
                      <a:r>
                        <a:rPr b="0" i="0" lang="en-IN" sz="1600" u="none" cap="none" strike="noStrike">
                          <a:solidFill>
                            <a:schemeClr val="dk1"/>
                          </a:solidFill>
                          <a:latin typeface="Century Schoolbook"/>
                          <a:ea typeface="Century Schoolbook"/>
                          <a:cs typeface="Century Schoolbook"/>
                          <a:sym typeface="Century Schoolbook"/>
                        </a:rPr>
                        <a:t>(1), 27-39.</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411"/>
                      </a:srgbClr>
                    </a:solidFill>
                  </a:tcPr>
                </a:tc>
                <a:tc>
                  <a:txBody>
                    <a:bodyPr/>
                    <a:lstStyle/>
                    <a:p>
                      <a:pPr indent="0" lvl="0" marL="0" marR="0" rtl="0" algn="l">
                        <a:lnSpc>
                          <a:spcPct val="115000"/>
                        </a:lnSpc>
                        <a:spcBef>
                          <a:spcPts val="0"/>
                        </a:spcBef>
                        <a:spcAft>
                          <a:spcPts val="0"/>
                        </a:spcAft>
                        <a:buClr>
                          <a:schemeClr val="dk1"/>
                        </a:buClr>
                        <a:buSzPts val="1500"/>
                        <a:buFont typeface="Arial"/>
                        <a:buNone/>
                      </a:pPr>
                      <a:r>
                        <a:rPr b="1" i="0" lang="en-IN" sz="1600" u="none" cap="none" strike="noStrike">
                          <a:solidFill>
                            <a:schemeClr val="dk1"/>
                          </a:solidFill>
                          <a:latin typeface="Century Schoolbook"/>
                          <a:ea typeface="Century Schoolbook"/>
                          <a:cs typeface="Century Schoolbook"/>
                          <a:sym typeface="Century Schoolbook"/>
                        </a:rPr>
                        <a:t>Spatio-temporal texture analysis</a:t>
                      </a:r>
                      <a:r>
                        <a:rPr b="0" i="0" lang="en-IN" sz="1600" u="none" cap="none" strike="noStrike">
                          <a:solidFill>
                            <a:schemeClr val="dk1"/>
                          </a:solidFill>
                          <a:latin typeface="Century Schoolbook"/>
                          <a:ea typeface="Century Schoolbook"/>
                          <a:cs typeface="Century Schoolbook"/>
                          <a:sym typeface="Century Schoolbook"/>
                        </a:rPr>
                        <a:t> approach using </a:t>
                      </a:r>
                      <a:r>
                        <a:rPr b="1" i="0" lang="en-IN" sz="1600" u="none" cap="none" strike="noStrike">
                          <a:solidFill>
                            <a:schemeClr val="dk1"/>
                          </a:solidFill>
                          <a:latin typeface="Century Schoolbook"/>
                          <a:ea typeface="Century Schoolbook"/>
                          <a:cs typeface="Century Schoolbook"/>
                          <a:sym typeface="Century Schoolbook"/>
                        </a:rPr>
                        <a:t>Gabor filtering, information entropy-based selection, </a:t>
                      </a:r>
                      <a:r>
                        <a:rPr b="0" i="0" lang="en-IN" sz="1600" u="none" cap="none" strike="noStrike">
                          <a:solidFill>
                            <a:schemeClr val="dk1"/>
                          </a:solidFill>
                          <a:latin typeface="Century Schoolbook"/>
                          <a:ea typeface="Century Schoolbook"/>
                          <a:cs typeface="Century Schoolbook"/>
                          <a:sym typeface="Century Schoolbook"/>
                        </a:rPr>
                        <a:t>and </a:t>
                      </a:r>
                      <a:r>
                        <a:rPr b="1" i="0" lang="en-IN" sz="1600" u="none" cap="none" strike="noStrike">
                          <a:solidFill>
                            <a:schemeClr val="dk1"/>
                          </a:solidFill>
                          <a:latin typeface="Century Schoolbook"/>
                          <a:ea typeface="Century Schoolbook"/>
                          <a:cs typeface="Century Schoolbook"/>
                          <a:sym typeface="Century Schoolbook"/>
                        </a:rPr>
                        <a:t>gray level co-occurrence matrix modeling</a:t>
                      </a:r>
                      <a:r>
                        <a:rPr b="0" i="0" lang="en-IN" sz="1600" u="none" cap="none" strike="noStrike">
                          <a:solidFill>
                            <a:schemeClr val="dk1"/>
                          </a:solidFill>
                          <a:latin typeface="Century Schoolbook"/>
                          <a:ea typeface="Century Schoolbook"/>
                          <a:cs typeface="Century Schoolbook"/>
                          <a:sym typeface="Century Schoolbook"/>
                        </a:rPr>
                        <a:t> to effectively detect abnormal crowd behaviors.</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411"/>
                      </a:srgbClr>
                    </a:solidFill>
                  </a:tcPr>
                </a:tc>
                <a:tc>
                  <a:txBody>
                    <a:bodyPr/>
                    <a:lstStyle/>
                    <a:p>
                      <a:pPr indent="0" lvl="0" marL="0" marR="0" rtl="0" algn="l">
                        <a:lnSpc>
                          <a:spcPct val="115000"/>
                        </a:lnSpc>
                        <a:spcBef>
                          <a:spcPts val="0"/>
                        </a:spcBef>
                        <a:spcAft>
                          <a:spcPts val="0"/>
                        </a:spcAft>
                        <a:buClr>
                          <a:schemeClr val="dk1"/>
                        </a:buClr>
                        <a:buSzPts val="1100"/>
                        <a:buFont typeface="Arial"/>
                        <a:buNone/>
                      </a:pPr>
                      <a:r>
                        <a:rPr b="0" i="0" lang="en-IN" sz="1600" u="none" cap="none" strike="noStrike">
                          <a:solidFill>
                            <a:schemeClr val="dk1"/>
                          </a:solidFill>
                          <a:latin typeface="Century Schoolbook"/>
                          <a:ea typeface="Century Schoolbook"/>
                          <a:cs typeface="Century Schoolbook"/>
                          <a:sym typeface="Century Schoolbook"/>
                        </a:rPr>
                        <a:t>Occlusion handling</a:t>
                      </a:r>
                      <a:endParaRPr/>
                    </a:p>
                    <a:p>
                      <a:pPr indent="0" lvl="0" marL="0" marR="0" rtl="0" algn="l">
                        <a:lnSpc>
                          <a:spcPct val="115000"/>
                        </a:lnSpc>
                        <a:spcBef>
                          <a:spcPts val="0"/>
                        </a:spcBef>
                        <a:spcAft>
                          <a:spcPts val="0"/>
                        </a:spcAft>
                        <a:buClr>
                          <a:schemeClr val="dk1"/>
                        </a:buClr>
                        <a:buSzPts val="1100"/>
                        <a:buFont typeface="Arial"/>
                        <a:buNone/>
                      </a:pPr>
                      <a:r>
                        <a:rPr b="0" i="0" lang="en-IN" sz="1600" u="none" cap="none" strike="noStrike">
                          <a:solidFill>
                            <a:schemeClr val="dk1"/>
                          </a:solidFill>
                          <a:latin typeface="Century Schoolbook"/>
                          <a:ea typeface="Century Schoolbook"/>
                          <a:cs typeface="Century Schoolbook"/>
                          <a:sym typeface="Century Schoolbook"/>
                        </a:rPr>
                        <a:t>Need for large annotated data</a:t>
                      </a:r>
                      <a:endParaRPr/>
                    </a:p>
                    <a:p>
                      <a:pPr indent="0" lvl="0" marL="0" marR="0" rtl="0" algn="l">
                        <a:lnSpc>
                          <a:spcPct val="115000"/>
                        </a:lnSpc>
                        <a:spcBef>
                          <a:spcPts val="0"/>
                        </a:spcBef>
                        <a:spcAft>
                          <a:spcPts val="0"/>
                        </a:spcAft>
                        <a:buClr>
                          <a:schemeClr val="dk1"/>
                        </a:buClr>
                        <a:buSzPts val="1100"/>
                        <a:buFont typeface="Arial"/>
                        <a:buNone/>
                      </a:pPr>
                      <a:r>
                        <a:rPr b="0" i="0" lang="en-IN" sz="1600" u="none" cap="none" strike="noStrike">
                          <a:solidFill>
                            <a:schemeClr val="dk1"/>
                          </a:solidFill>
                          <a:latin typeface="Century Schoolbook"/>
                          <a:ea typeface="Century Schoolbook"/>
                          <a:cs typeface="Century Schoolbook"/>
                          <a:sym typeface="Century Schoolbook"/>
                        </a:rPr>
                        <a:t>Real-time optimizations. </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411"/>
                      </a:srgbClr>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1"/>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t>REFERENCES</a:t>
            </a:r>
            <a:endParaRPr/>
          </a:p>
        </p:txBody>
      </p:sp>
      <p:sp>
        <p:nvSpPr>
          <p:cNvPr id="373" name="Google Shape;373;p31"/>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fontScale="92500" lnSpcReduction="20000"/>
          </a:bodyPr>
          <a:lstStyle/>
          <a:p>
            <a:pPr indent="-274320" lvl="0" marL="274320" rtl="0" algn="just">
              <a:lnSpc>
                <a:spcPct val="100000"/>
              </a:lnSpc>
              <a:spcBef>
                <a:spcPts val="0"/>
              </a:spcBef>
              <a:spcAft>
                <a:spcPts val="0"/>
              </a:spcAft>
              <a:buSzPct val="70000"/>
              <a:buNone/>
            </a:pPr>
            <a:r>
              <a:rPr lang="en-IN" sz="2600">
                <a:latin typeface="Century Schoolbook"/>
                <a:ea typeface="Century Schoolbook"/>
                <a:cs typeface="Century Schoolbook"/>
                <a:sym typeface="Century Schoolbook"/>
              </a:rPr>
              <a:t>[1] Still, K., Papalexi, M., Fan, Y., &amp; Bamford, D. (2020). Place crowd safety, crowd science? Case studies and application. Journal of Place Management and Development, 13(4), 385-407.</a:t>
            </a:r>
            <a:endParaRPr/>
          </a:p>
          <a:p>
            <a:pPr indent="-274320" lvl="0" marL="274320" rtl="0" algn="just">
              <a:lnSpc>
                <a:spcPct val="100000"/>
              </a:lnSpc>
              <a:spcBef>
                <a:spcPts val="600"/>
              </a:spcBef>
              <a:spcAft>
                <a:spcPts val="0"/>
              </a:spcAft>
              <a:buSzPct val="70000"/>
              <a:buNone/>
            </a:pPr>
            <a:r>
              <a:t/>
            </a:r>
            <a:endParaRPr sz="2600">
              <a:latin typeface="Century Schoolbook"/>
              <a:ea typeface="Century Schoolbook"/>
              <a:cs typeface="Century Schoolbook"/>
              <a:sym typeface="Century Schoolbook"/>
            </a:endParaRPr>
          </a:p>
          <a:p>
            <a:pPr indent="-274320" lvl="0" marL="274320" rtl="0" algn="just">
              <a:spcBef>
                <a:spcPts val="600"/>
              </a:spcBef>
              <a:spcAft>
                <a:spcPts val="0"/>
              </a:spcAft>
              <a:buSzPct val="70000"/>
              <a:buNone/>
            </a:pPr>
            <a:r>
              <a:rPr lang="en-IN" sz="2600">
                <a:latin typeface="Century Schoolbook"/>
                <a:ea typeface="Century Schoolbook"/>
                <a:cs typeface="Century Schoolbook"/>
                <a:sym typeface="Century Schoolbook"/>
              </a:rPr>
              <a:t>[2] Hao, Y., Xu, Z. J., Liu, Y., Wang, J., &amp; Fan, J. L. (2019). Effective crowd anomaly detection through spatio-temporal texture analysis. International Journal of Automation and Computing, 16(1), 27-39.</a:t>
            </a:r>
            <a:endParaRPr/>
          </a:p>
          <a:p>
            <a:pPr indent="-274320" lvl="0" marL="274320" rtl="0" algn="just">
              <a:spcBef>
                <a:spcPts val="600"/>
              </a:spcBef>
              <a:spcAft>
                <a:spcPts val="0"/>
              </a:spcAft>
              <a:buSzPct val="70000"/>
              <a:buNone/>
            </a:pPr>
            <a:r>
              <a:t/>
            </a:r>
            <a:endParaRPr sz="2600">
              <a:latin typeface="Century Schoolbook"/>
              <a:ea typeface="Century Schoolbook"/>
              <a:cs typeface="Century Schoolbook"/>
              <a:sym typeface="Century Schoolbook"/>
            </a:endParaRPr>
          </a:p>
          <a:p>
            <a:pPr indent="-274320" lvl="0" marL="274320" rtl="0" algn="just">
              <a:spcBef>
                <a:spcPts val="600"/>
              </a:spcBef>
              <a:spcAft>
                <a:spcPts val="0"/>
              </a:spcAft>
              <a:buSzPct val="70000"/>
              <a:buNone/>
            </a:pPr>
            <a:r>
              <a:rPr lang="en-IN" sz="2600">
                <a:latin typeface="Century Schoolbook"/>
                <a:ea typeface="Century Schoolbook"/>
                <a:cs typeface="Century Schoolbook"/>
                <a:sym typeface="Century Schoolbook"/>
              </a:rPr>
              <a:t>[3]Feliciani, C., Corbetta, A., Haghani, M., &amp; Nishinari, K. (2023). Trends in crowd accidents based on an analysis of press reports. Safety science, 164, 106174.</a:t>
            </a:r>
            <a:endParaRPr>
              <a:latin typeface="Century Schoolbook"/>
              <a:ea typeface="Century Schoolbook"/>
              <a:cs typeface="Century Schoolbook"/>
              <a:sym typeface="Century Schoolboo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2"/>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t>Thank You</a:t>
            </a:r>
            <a:endParaRPr/>
          </a:p>
        </p:txBody>
      </p:sp>
      <p:sp>
        <p:nvSpPr>
          <p:cNvPr id="379" name="Google Shape;379;p32"/>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8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t>Problem Statement</a:t>
            </a:r>
            <a:endParaRPr/>
          </a:p>
        </p:txBody>
      </p:sp>
      <p:sp>
        <p:nvSpPr>
          <p:cNvPr id="160" name="Google Shape;160;p4"/>
          <p:cNvSpPr txBox="1"/>
          <p:nvPr>
            <p:ph idx="1" type="body"/>
          </p:nvPr>
        </p:nvSpPr>
        <p:spPr>
          <a:xfrm>
            <a:off x="457200" y="1600200"/>
            <a:ext cx="7467600" cy="3917032"/>
          </a:xfrm>
          <a:prstGeom prst="rect">
            <a:avLst/>
          </a:prstGeom>
          <a:noFill/>
          <a:ln>
            <a:noFill/>
          </a:ln>
        </p:spPr>
        <p:txBody>
          <a:bodyPr anchorCtr="0" anchor="t" bIns="45700" lIns="91425" spcFirstLastPara="1" rIns="91425" wrap="square" tIns="45700">
            <a:normAutofit/>
          </a:bodyPr>
          <a:lstStyle/>
          <a:p>
            <a:pPr indent="-167640" lvl="0" marL="274320" rtl="0" algn="l">
              <a:spcBef>
                <a:spcPts val="0"/>
              </a:spcBef>
              <a:spcAft>
                <a:spcPts val="0"/>
              </a:spcAft>
              <a:buSzPts val="1680"/>
              <a:buNone/>
            </a:pPr>
            <a:r>
              <a:t/>
            </a:r>
            <a:endParaRPr>
              <a:latin typeface="Times New Roman"/>
              <a:ea typeface="Times New Roman"/>
              <a:cs typeface="Times New Roman"/>
              <a:sym typeface="Times New Roman"/>
            </a:endParaRPr>
          </a:p>
          <a:p>
            <a:pPr indent="0" lvl="0" marL="6350" rtl="0" algn="just">
              <a:spcBef>
                <a:spcPts val="0"/>
              </a:spcBef>
              <a:spcAft>
                <a:spcPts val="0"/>
              </a:spcAft>
              <a:buSzPts val="1580"/>
              <a:buNone/>
            </a:pPr>
            <a:r>
              <a:rPr lang="en-IN">
                <a:solidFill>
                  <a:srgbClr val="3F3F3F"/>
                </a:solidFill>
                <a:latin typeface="Calibri"/>
                <a:ea typeface="Calibri"/>
                <a:cs typeface="Calibri"/>
                <a:sym typeface="Calibri"/>
              </a:rPr>
              <a:t>Large-scale events such as music festivals, sports games, and public gatherings often face challenges in crowd management and safety.</a:t>
            </a:r>
            <a:endParaRPr/>
          </a:p>
          <a:p>
            <a:pPr indent="0" lvl="0" marL="274320" rtl="0" algn="just">
              <a:spcBef>
                <a:spcPts val="0"/>
              </a:spcBef>
              <a:spcAft>
                <a:spcPts val="0"/>
              </a:spcAft>
              <a:buSzPts val="1680"/>
              <a:buNone/>
            </a:pPr>
            <a:r>
              <a:rPr lang="en-IN">
                <a:solidFill>
                  <a:srgbClr val="3F3F3F"/>
                </a:solidFill>
                <a:latin typeface="Calibri"/>
                <a:ea typeface="Calibri"/>
                <a:cs typeface="Calibri"/>
                <a:sym typeface="Calibri"/>
              </a:rPr>
              <a:t> </a:t>
            </a:r>
            <a:endParaRPr/>
          </a:p>
          <a:p>
            <a:pPr indent="0" lvl="0" marL="6350" rtl="0" algn="just">
              <a:spcBef>
                <a:spcPts val="0"/>
              </a:spcBef>
              <a:spcAft>
                <a:spcPts val="0"/>
              </a:spcAft>
              <a:buSzPts val="1580"/>
              <a:buNone/>
            </a:pPr>
            <a:r>
              <a:rPr lang="en-IN">
                <a:solidFill>
                  <a:srgbClr val="3F3F3F"/>
                </a:solidFill>
                <a:latin typeface="Calibri"/>
                <a:ea typeface="Calibri"/>
                <a:cs typeface="Calibri"/>
                <a:sym typeface="Calibri"/>
              </a:rPr>
              <a:t>Crowd management and safety at large events are critical concerns, especially when unexpected incidents or overcrowding can lead to accidents.</a:t>
            </a:r>
            <a:endParaRPr>
              <a:latin typeface="Times New Roman"/>
              <a:ea typeface="Times New Roman"/>
              <a:cs typeface="Times New Roman"/>
              <a:sym typeface="Times New Roman"/>
            </a:endParaRPr>
          </a:p>
          <a:p>
            <a:pPr indent="0" lvl="0" marL="0" rtl="0" algn="l">
              <a:spcBef>
                <a:spcPts val="600"/>
              </a:spcBef>
              <a:spcAft>
                <a:spcPts val="0"/>
              </a:spcAft>
              <a:buSzPts val="168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type="title"/>
          </p:nvPr>
        </p:nvSpPr>
        <p:spPr>
          <a:xfrm>
            <a:off x="428596" y="404664"/>
            <a:ext cx="7467600" cy="7383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t>Objective</a:t>
            </a:r>
            <a:endParaRPr/>
          </a:p>
        </p:txBody>
      </p:sp>
      <p:sp>
        <p:nvSpPr>
          <p:cNvPr id="166" name="Google Shape;166;p5"/>
          <p:cNvSpPr txBox="1"/>
          <p:nvPr>
            <p:ph idx="1" type="body"/>
          </p:nvPr>
        </p:nvSpPr>
        <p:spPr>
          <a:xfrm>
            <a:off x="254775" y="1398475"/>
            <a:ext cx="7467600" cy="4873800"/>
          </a:xfrm>
          <a:prstGeom prst="rect">
            <a:avLst/>
          </a:prstGeom>
          <a:noFill/>
          <a:ln>
            <a:noFill/>
          </a:ln>
        </p:spPr>
        <p:txBody>
          <a:bodyPr anchorCtr="0" anchor="t" bIns="45700" lIns="91425" spcFirstLastPara="1" rIns="91425" wrap="square" tIns="45700">
            <a:normAutofit/>
          </a:bodyPr>
          <a:lstStyle/>
          <a:p>
            <a:pPr indent="-342900" lvl="0" marL="349250" rtl="0" algn="just">
              <a:lnSpc>
                <a:spcPct val="200000"/>
              </a:lnSpc>
              <a:spcBef>
                <a:spcPts val="0"/>
              </a:spcBef>
              <a:spcAft>
                <a:spcPts val="0"/>
              </a:spcAft>
              <a:buSzPts val="1580"/>
              <a:buChar char="🞆"/>
            </a:pPr>
            <a:r>
              <a:rPr b="1" lang="en-IN">
                <a:solidFill>
                  <a:srgbClr val="3F3F3F"/>
                </a:solidFill>
                <a:latin typeface="Calibri"/>
                <a:ea typeface="Calibri"/>
                <a:cs typeface="Calibri"/>
                <a:sym typeface="Calibri"/>
              </a:rPr>
              <a:t>Density of People</a:t>
            </a:r>
            <a:endParaRPr/>
          </a:p>
          <a:p>
            <a:pPr indent="-242570" lvl="0" marL="349250" rtl="0" algn="just">
              <a:lnSpc>
                <a:spcPct val="200000"/>
              </a:lnSpc>
              <a:spcBef>
                <a:spcPts val="0"/>
              </a:spcBef>
              <a:spcAft>
                <a:spcPts val="0"/>
              </a:spcAft>
              <a:buSzPts val="1580"/>
              <a:buNone/>
            </a:pPr>
            <a:r>
              <a:t/>
            </a:r>
            <a:endParaRPr>
              <a:solidFill>
                <a:srgbClr val="3F3F3F"/>
              </a:solidFill>
              <a:latin typeface="Calibri"/>
              <a:ea typeface="Calibri"/>
              <a:cs typeface="Calibri"/>
              <a:sym typeface="Calibri"/>
            </a:endParaRPr>
          </a:p>
          <a:p>
            <a:pPr indent="-342900" lvl="0" marL="349250" rtl="0" algn="just">
              <a:lnSpc>
                <a:spcPct val="200000"/>
              </a:lnSpc>
              <a:spcBef>
                <a:spcPts val="0"/>
              </a:spcBef>
              <a:spcAft>
                <a:spcPts val="0"/>
              </a:spcAft>
              <a:buSzPts val="1580"/>
              <a:buChar char="🞆"/>
            </a:pPr>
            <a:r>
              <a:rPr b="1" lang="en-IN">
                <a:solidFill>
                  <a:srgbClr val="3F3F3F"/>
                </a:solidFill>
                <a:latin typeface="Calibri"/>
                <a:ea typeface="Calibri"/>
                <a:cs typeface="Calibri"/>
                <a:sym typeface="Calibri"/>
              </a:rPr>
              <a:t>Fast Moving People in the Crowd</a:t>
            </a:r>
            <a:endParaRPr/>
          </a:p>
          <a:p>
            <a:pPr indent="-242570" lvl="0" marL="349250" rtl="0" algn="just">
              <a:lnSpc>
                <a:spcPct val="200000"/>
              </a:lnSpc>
              <a:spcBef>
                <a:spcPts val="0"/>
              </a:spcBef>
              <a:spcAft>
                <a:spcPts val="0"/>
              </a:spcAft>
              <a:buSzPts val="1580"/>
              <a:buNone/>
            </a:pPr>
            <a:r>
              <a:t/>
            </a:r>
            <a:endParaRPr>
              <a:solidFill>
                <a:srgbClr val="3F3F3F"/>
              </a:solidFill>
              <a:latin typeface="Calibri"/>
              <a:ea typeface="Calibri"/>
              <a:cs typeface="Calibri"/>
              <a:sym typeface="Calibri"/>
            </a:endParaRPr>
          </a:p>
          <a:p>
            <a:pPr indent="-342900" lvl="0" marL="349250" rtl="0" algn="just">
              <a:lnSpc>
                <a:spcPct val="200000"/>
              </a:lnSpc>
              <a:spcBef>
                <a:spcPts val="0"/>
              </a:spcBef>
              <a:spcAft>
                <a:spcPts val="0"/>
              </a:spcAft>
              <a:buSzPts val="1580"/>
              <a:buChar char="🞆"/>
            </a:pPr>
            <a:r>
              <a:rPr b="1" lang="en-IN">
                <a:solidFill>
                  <a:srgbClr val="3F3F3F"/>
                </a:solidFill>
                <a:latin typeface="Calibri"/>
                <a:ea typeface="Calibri"/>
                <a:cs typeface="Calibri"/>
                <a:sym typeface="Calibri"/>
              </a:rPr>
              <a:t>Detect People in a Different Direction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t>Literature review: Paper 1</a:t>
            </a:r>
            <a:endParaRPr/>
          </a:p>
        </p:txBody>
      </p:sp>
      <p:sp>
        <p:nvSpPr>
          <p:cNvPr id="172" name="Google Shape;172;p6"/>
          <p:cNvSpPr txBox="1"/>
          <p:nvPr>
            <p:ph idx="1" type="body"/>
          </p:nvPr>
        </p:nvSpPr>
        <p:spPr>
          <a:xfrm>
            <a:off x="457200" y="1600200"/>
            <a:ext cx="7972452" cy="48737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680"/>
              <a:buNone/>
            </a:pPr>
            <a:r>
              <a:rPr b="1" lang="en-IN"/>
              <a:t>Place crowd safety, crowd science:</a:t>
            </a:r>
            <a:endParaRPr/>
          </a:p>
          <a:p>
            <a:pPr indent="0" lvl="0" marL="0" rtl="0" algn="ctr">
              <a:spcBef>
                <a:spcPts val="600"/>
              </a:spcBef>
              <a:spcAft>
                <a:spcPts val="0"/>
              </a:spcAft>
              <a:buSzPts val="1680"/>
              <a:buNone/>
            </a:pPr>
            <a:r>
              <a:rPr b="1" lang="en-IN"/>
              <a:t> Case studies and application</a:t>
            </a:r>
            <a:endParaRPr/>
          </a:p>
          <a:p>
            <a:pPr indent="0" lvl="0" marL="0" rtl="0" algn="ctr">
              <a:spcBef>
                <a:spcPts val="600"/>
              </a:spcBef>
              <a:spcAft>
                <a:spcPts val="0"/>
              </a:spcAft>
              <a:buSzPts val="1120"/>
              <a:buNone/>
            </a:pPr>
            <a:r>
              <a:rPr lang="en-IN" sz="1600"/>
              <a:t>By</a:t>
            </a:r>
            <a:endParaRPr/>
          </a:p>
          <a:p>
            <a:pPr indent="0" lvl="0" marL="0" rtl="0" algn="ctr">
              <a:spcBef>
                <a:spcPts val="600"/>
              </a:spcBef>
              <a:spcAft>
                <a:spcPts val="0"/>
              </a:spcAft>
              <a:buSzPts val="1120"/>
              <a:buNone/>
            </a:pPr>
            <a:r>
              <a:rPr lang="en-IN" sz="1600"/>
              <a:t>Keith Still and Marina Papalexi</a:t>
            </a:r>
            <a:endParaRPr sz="1600"/>
          </a:p>
          <a:p>
            <a:pPr indent="0" lvl="0" marL="0" rtl="0" algn="ctr">
              <a:spcBef>
                <a:spcPts val="600"/>
              </a:spcBef>
              <a:spcAft>
                <a:spcPts val="0"/>
              </a:spcAft>
              <a:buSzPts val="980"/>
              <a:buNone/>
            </a:pPr>
            <a:r>
              <a:rPr lang="en-IN" sz="1400"/>
              <a:t>Department of Business, Manchester Metropolitan University – All Saints Campus, Manchester, UK</a:t>
            </a:r>
            <a:endParaRPr/>
          </a:p>
          <a:p>
            <a:pPr indent="0" lvl="0" marL="0" rtl="0" algn="ctr">
              <a:spcBef>
                <a:spcPts val="600"/>
              </a:spcBef>
              <a:spcAft>
                <a:spcPts val="0"/>
              </a:spcAft>
              <a:buSzPts val="1120"/>
              <a:buNone/>
            </a:pPr>
            <a:r>
              <a:t/>
            </a:r>
            <a:endParaRPr sz="1600"/>
          </a:p>
          <a:p>
            <a:pPr indent="0" lvl="0" marL="0" rtl="0" algn="ctr">
              <a:spcBef>
                <a:spcPts val="600"/>
              </a:spcBef>
              <a:spcAft>
                <a:spcPts val="0"/>
              </a:spcAft>
              <a:buSzPts val="1120"/>
              <a:buNone/>
            </a:pPr>
            <a:r>
              <a:rPr lang="en-IN" sz="1600"/>
              <a:t>Yiyi Fan</a:t>
            </a:r>
            <a:endParaRPr/>
          </a:p>
          <a:p>
            <a:pPr indent="0" lvl="0" marL="0" rtl="0" algn="ctr">
              <a:spcBef>
                <a:spcPts val="600"/>
              </a:spcBef>
              <a:spcAft>
                <a:spcPts val="0"/>
              </a:spcAft>
              <a:buSzPts val="980"/>
              <a:buNone/>
            </a:pPr>
            <a:r>
              <a:rPr lang="en-IN" sz="1400"/>
              <a:t>Department of Management, Lancaster University, Lancaster, UK</a:t>
            </a:r>
            <a:endParaRPr/>
          </a:p>
          <a:p>
            <a:pPr indent="0" lvl="0" marL="0" rtl="0" algn="ctr">
              <a:spcBef>
                <a:spcPts val="600"/>
              </a:spcBef>
              <a:spcAft>
                <a:spcPts val="0"/>
              </a:spcAft>
              <a:buSzPts val="1120"/>
              <a:buNone/>
            </a:pPr>
            <a:r>
              <a:t/>
            </a:r>
            <a:endParaRPr sz="1600"/>
          </a:p>
          <a:p>
            <a:pPr indent="0" lvl="0" marL="0" rtl="0" algn="ctr">
              <a:spcBef>
                <a:spcPts val="600"/>
              </a:spcBef>
              <a:spcAft>
                <a:spcPts val="0"/>
              </a:spcAft>
              <a:buSzPts val="1120"/>
              <a:buNone/>
            </a:pPr>
            <a:r>
              <a:rPr lang="en-IN" sz="1600"/>
              <a:t>David Bamford</a:t>
            </a:r>
            <a:endParaRPr/>
          </a:p>
          <a:p>
            <a:pPr indent="0" lvl="0" marL="0" rtl="0" algn="ctr">
              <a:spcBef>
                <a:spcPts val="600"/>
              </a:spcBef>
              <a:spcAft>
                <a:spcPts val="0"/>
              </a:spcAft>
              <a:buSzPts val="840"/>
              <a:buNone/>
            </a:pPr>
            <a:r>
              <a:rPr lang="en-IN" sz="1200"/>
              <a:t>Department of Business, Manchester Metropolitan University – All Saints Campus, Manchester, UK</a:t>
            </a:r>
            <a:endParaRPr/>
          </a:p>
          <a:p>
            <a:pPr indent="0" lvl="0" marL="0" rtl="0" algn="ctr">
              <a:spcBef>
                <a:spcPts val="600"/>
              </a:spcBef>
              <a:spcAft>
                <a:spcPts val="0"/>
              </a:spcAft>
              <a:buSzPts val="1260"/>
              <a:buNone/>
            </a:pPr>
            <a:r>
              <a:t/>
            </a:r>
            <a:endParaRPr b="1" sz="1800"/>
          </a:p>
          <a:p>
            <a:pPr indent="0" lvl="0" marL="0" rtl="0" algn="ctr">
              <a:spcBef>
                <a:spcPts val="600"/>
              </a:spcBef>
              <a:spcAft>
                <a:spcPts val="0"/>
              </a:spcAft>
              <a:buSzPts val="1260"/>
              <a:buNone/>
            </a:pPr>
            <a:r>
              <a:rPr b="1" lang="en-IN" sz="1800"/>
              <a:t>2020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7"/>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1: Crowd Safety &amp; Crowd Science</a:t>
            </a:r>
            <a:br>
              <a:rPr lang="en-IN"/>
            </a:br>
            <a:r>
              <a:rPr lang="en-IN" sz="4000"/>
              <a:t>Purpose</a:t>
            </a:r>
            <a:endParaRPr/>
          </a:p>
        </p:txBody>
      </p:sp>
      <p:sp>
        <p:nvSpPr>
          <p:cNvPr id="178" name="Google Shape;178;p7"/>
          <p:cNvSpPr txBox="1"/>
          <p:nvPr>
            <p:ph idx="1" type="body"/>
          </p:nvPr>
        </p:nvSpPr>
        <p:spPr>
          <a:xfrm>
            <a:off x="457200" y="1600200"/>
            <a:ext cx="7972452" cy="48737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SzPts val="1680"/>
              <a:buNone/>
            </a:pPr>
            <a:r>
              <a:rPr lang="en-IN"/>
              <a:t>This paper aims to explore </a:t>
            </a:r>
            <a:r>
              <a:rPr b="1" lang="en-IN"/>
              <a:t>the development and application of place crowd safety management tools </a:t>
            </a:r>
            <a:r>
              <a:rPr lang="en-IN"/>
              <a:t>for areas of public assembly and major events, from a practitioner perspective.</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457200" y="274638"/>
            <a:ext cx="8291264"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1: Crowd Safety &amp; Crowd Science</a:t>
            </a:r>
            <a:br>
              <a:rPr lang="en-IN"/>
            </a:br>
            <a:r>
              <a:rPr lang="en-IN" sz="2400"/>
              <a:t>methodology</a:t>
            </a:r>
            <a:endParaRPr/>
          </a:p>
        </p:txBody>
      </p:sp>
      <p:sp>
        <p:nvSpPr>
          <p:cNvPr id="184" name="Google Shape;184;p8"/>
          <p:cNvSpPr txBox="1"/>
          <p:nvPr>
            <p:ph idx="1" type="body"/>
          </p:nvPr>
        </p:nvSpPr>
        <p:spPr>
          <a:xfrm>
            <a:off x="457200" y="1600200"/>
            <a:ext cx="7972452" cy="1143000"/>
          </a:xfrm>
          <a:prstGeom prst="rect">
            <a:avLst/>
          </a:prstGeom>
          <a:noFill/>
          <a:ln>
            <a:noFill/>
          </a:ln>
        </p:spPr>
        <p:txBody>
          <a:bodyPr anchorCtr="0" anchor="ctr" bIns="45700" lIns="91425" spcFirstLastPara="1" rIns="91425" wrap="square" tIns="45700">
            <a:normAutofit lnSpcReduction="10000"/>
          </a:bodyPr>
          <a:lstStyle/>
          <a:p>
            <a:pPr indent="0" lvl="0" marL="0" rtl="0" algn="ctr">
              <a:spcBef>
                <a:spcPts val="0"/>
              </a:spcBef>
              <a:spcAft>
                <a:spcPts val="0"/>
              </a:spcAft>
              <a:buSzPts val="1680"/>
              <a:buNone/>
            </a:pPr>
            <a:r>
              <a:rPr b="1" lang="en-IN"/>
              <a:t>Design, Information, Management-Ingress, Circulation, Egress </a:t>
            </a:r>
            <a:r>
              <a:rPr lang="en-IN"/>
              <a:t>(DIM-ICE) (Still) is implemented to optimise crowd safety and potentially throughput.</a:t>
            </a:r>
            <a:endParaRPr sz="1200"/>
          </a:p>
        </p:txBody>
      </p:sp>
      <p:pic>
        <p:nvPicPr>
          <p:cNvPr id="185" name="Google Shape;185;p8"/>
          <p:cNvPicPr preferRelativeResize="0"/>
          <p:nvPr/>
        </p:nvPicPr>
        <p:blipFill rotWithShape="1">
          <a:blip r:embed="rId3">
            <a:alphaModFix/>
          </a:blip>
          <a:srcRect b="0" l="0" r="0" t="0"/>
          <a:stretch/>
        </p:blipFill>
        <p:spPr>
          <a:xfrm>
            <a:off x="683568" y="2780928"/>
            <a:ext cx="7643192" cy="39284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9"/>
          <p:cNvSpPr txBox="1"/>
          <p:nvPr>
            <p:ph type="title"/>
          </p:nvPr>
        </p:nvSpPr>
        <p:spPr>
          <a:xfrm>
            <a:off x="456653" y="-1035496"/>
            <a:ext cx="4114800" cy="3442394"/>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1400"/>
              <a:buFont typeface="Century Schoolbook"/>
              <a:buNone/>
            </a:pPr>
            <a:r>
              <a:rPr lang="en-IN" sz="1400"/>
              <a:t>Paper 1: Crowd Safety &amp; Crowd Science</a:t>
            </a:r>
            <a:br>
              <a:rPr lang="en-IN"/>
            </a:br>
            <a:r>
              <a:rPr lang="en-IN"/>
              <a:t>DIM-ICE:</a:t>
            </a:r>
            <a:r>
              <a:rPr lang="en-IN" sz="1800"/>
              <a:t> </a:t>
            </a:r>
            <a:r>
              <a:rPr lang="en-IN"/>
              <a:t>– the Murrayfield Stadium project</a:t>
            </a:r>
            <a:endParaRPr/>
          </a:p>
        </p:txBody>
      </p:sp>
      <p:pic>
        <p:nvPicPr>
          <p:cNvPr id="191" name="Google Shape;191;p9"/>
          <p:cNvPicPr preferRelativeResize="0"/>
          <p:nvPr/>
        </p:nvPicPr>
        <p:blipFill rotWithShape="1">
          <a:blip r:embed="rId3">
            <a:alphaModFix/>
          </a:blip>
          <a:srcRect b="0" l="0" r="0" t="0"/>
          <a:stretch/>
        </p:blipFill>
        <p:spPr>
          <a:xfrm>
            <a:off x="4397373" y="0"/>
            <a:ext cx="4289429" cy="6858000"/>
          </a:xfrm>
          <a:prstGeom prst="rect">
            <a:avLst/>
          </a:prstGeom>
          <a:noFill/>
          <a:ln>
            <a:noFill/>
          </a:ln>
        </p:spPr>
      </p:pic>
      <p:pic>
        <p:nvPicPr>
          <p:cNvPr descr="Murrayfield Stadium - Corporate Hospitality | The Hospitality Partnership" id="192" name="Google Shape;192;p9"/>
          <p:cNvPicPr preferRelativeResize="0"/>
          <p:nvPr/>
        </p:nvPicPr>
        <p:blipFill rotWithShape="1">
          <a:blip r:embed="rId4">
            <a:alphaModFix/>
          </a:blip>
          <a:srcRect b="0" l="0" r="0" t="0"/>
          <a:stretch/>
        </p:blipFill>
        <p:spPr>
          <a:xfrm>
            <a:off x="456653" y="3404443"/>
            <a:ext cx="3940719" cy="24560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riel">
  <a:themeElements>
    <a:clrScheme name="Oriel">
      <a:dk1>
        <a:srgbClr val="000000"/>
      </a:dk1>
      <a:lt1>
        <a:srgbClr val="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2021-06-14T18:16:43Z</dcterms:created>
  <dc:creator>Supriya</dc:creator>
</cp:coreProperties>
</file>